
<file path=[Content_Types].xml><?xml version="1.0" encoding="utf-8"?>
<Types xmlns="http://schemas.openxmlformats.org/package/2006/content-types">
  <Override PartName="/ppt/slideLayouts/slideLayout6.xml" ContentType="application/vnd.openxmlformats-officedocument.presentationml.slideLayout+xml"/>
  <Override PartName="/ppt/pmPRSettings.xml" ContentType="application/vnd.ms-powerpoint.pmPRSettings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s/slide20.xml" ContentType="application/vnd.openxmlformats-officedocument.presentationml.slide+xml"/>
  <Override PartName="/ppt/slides/slide22.xml" ContentType="application/vnd.openxmlformats-officedocument.presentationml.slide+xml"/>
  <Override PartName="/ppt/slides/slide24.xml" ContentType="application/vnd.openxmlformats-officedocument.presentationml.slide+xml"/>
  <Override PartName="/ppt/slides/slide26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37.xml" ContentType="application/vnd.openxmlformats-officedocument.presentationml.slide+xml"/>
  <Override PartName="/ppt/slides/slide39.xml" ContentType="application/vnd.openxmlformats-officedocument.presentationml.slide+xml"/>
  <Override PartName="/ppt/slides/slide31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Default Extension="vml" ContentType="application/vnd.openxmlformats-officedocument.vmlDrawing"/>
  <Default Extension="bin" ContentType="application/vnd.openxmlformats-officedocument.oleObject"/>
  <Override PartName="/ppt/slides/slide40.xml" ContentType="application/vnd.openxmlformats-officedocument.presentationml.slide+xml"/>
  <Override PartName="/ppt/slides/slide42.xml" ContentType="application/vnd.openxmlformats-officedocument.presentationml.slide+xml"/>
  <Override PartName="/ppt/slides/slide44.xml" ContentType="application/vnd.openxmlformats-officedocument.presentationml.slide+xml"/>
  <Override PartName="/ppt/slides/slide46.xml" ContentType="application/vnd.openxmlformats-officedocument.presentationml.slide+xml"/>
  <Override PartName="/ppt/presentation.xml" ContentType="application/vnd.ms-powerpoint.presentation.macroEnabled.main+xml"/>
  <Default Extension="png" ContentType="image/png"/>
  <Override PartName="/ppt/notesMasters/notesMaster1.xml" ContentType="application/vnd.openxmlformats-officedocument.presentationml.notesMaster+xml"/>
  <Override PartName="/docProps/core.xml" ContentType="application/vnd.openxmlformats-package.core-propertie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18.xml" ContentType="application/vnd.openxmlformats-officedocument.presentationml.slide+xml"/>
  <Override PartName="/ppt/slides/slide16.xml" ContentType="application/vnd.openxmlformats-officedocument.presentationml.slide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slides/slide21.xml" ContentType="application/vnd.openxmlformats-officedocument.presentationml.slide+xml"/>
  <Override PartName="/ppt/slides/slide23.xml" ContentType="application/vnd.openxmlformats-officedocument.presentationml.slide+xml"/>
  <Override PartName="/ppt/slides/slide30.xml" ContentType="application/vnd.openxmlformats-officedocument.presentationml.slide+xml"/>
  <Override PartName="/ppt/slides/slide32.xml" ContentType="application/vnd.openxmlformats-officedocument.presentationml.slide+xml"/>
  <Override PartName="/ppt/slides/slide29.xml" ContentType="application/vnd.openxmlformats-officedocument.presentationml.slide+xml"/>
  <Override PartName="/ppt/slides/slide36.xml" ContentType="application/vnd.openxmlformats-officedocument.presentationml.slide+xml"/>
  <Override PartName="/ppt/slides/slide38.xml" ContentType="application/vnd.openxmlformats-officedocument.presentationml.slide+xml"/>
  <Override PartName="/ppt/slides/slide2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4.xml" ContentType="application/vnd.openxmlformats-officedocument.presentationml.slide+xml"/>
  <Default Extension="xml" ContentType="application/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Default Extension="jpeg" ContentType="image/jpeg"/>
  <Default Extension="rels" ContentType="application/vnd.openxmlformats-package.relationships+xml"/>
  <Override PartName="/ppt/slides/slide41.xml" ContentType="application/vnd.openxmlformats-officedocument.presentationml.slide+xml"/>
  <Override PartName="/ppt/slides/slide43.xml" ContentType="application/vnd.openxmlformats-officedocument.presentationml.slide+xml"/>
  <Override PartName="/ppt/slides/slide45.xml" ContentType="application/vnd.openxmlformats-officedocument.presentationml.slide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9.xml" ContentType="application/vnd.openxmlformats-officedocument.presentationml.slide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17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r:id="rId1"/>
  </p:sldMasterIdLst>
  <p:notesMasterIdLst>
    <p:notesMasterId r:id="rId48"/>
  </p:notesMasterIdLst>
  <p:handoutMasterIdLst>
    <p:handoutMasterId r:id="rId49"/>
  </p:handoutMasterIdLst>
  <p:sldIdLst>
    <p:sldId id="258" r:id="rId2"/>
    <p:sldId id="314" r:id="rId3"/>
    <p:sldId id="315" r:id="rId4"/>
    <p:sldId id="260" r:id="rId5"/>
    <p:sldId id="316" r:id="rId6"/>
    <p:sldId id="271" r:id="rId7"/>
    <p:sldId id="261" r:id="rId8"/>
    <p:sldId id="262" r:id="rId9"/>
    <p:sldId id="264" r:id="rId10"/>
    <p:sldId id="267" r:id="rId11"/>
    <p:sldId id="268" r:id="rId12"/>
    <p:sldId id="311" r:id="rId13"/>
    <p:sldId id="312" r:id="rId14"/>
    <p:sldId id="318" r:id="rId15"/>
    <p:sldId id="313" r:id="rId16"/>
    <p:sldId id="319" r:id="rId17"/>
    <p:sldId id="282" r:id="rId18"/>
    <p:sldId id="328" r:id="rId19"/>
    <p:sldId id="329" r:id="rId20"/>
    <p:sldId id="330" r:id="rId21"/>
    <p:sldId id="331" r:id="rId22"/>
    <p:sldId id="322" r:id="rId23"/>
    <p:sldId id="320" r:id="rId24"/>
    <p:sldId id="324" r:id="rId25"/>
    <p:sldId id="325" r:id="rId26"/>
    <p:sldId id="326" r:id="rId27"/>
    <p:sldId id="292" r:id="rId28"/>
    <p:sldId id="278" r:id="rId29"/>
    <p:sldId id="280" r:id="rId30"/>
    <p:sldId id="334" r:id="rId31"/>
    <p:sldId id="291" r:id="rId32"/>
    <p:sldId id="295" r:id="rId33"/>
    <p:sldId id="296" r:id="rId34"/>
    <p:sldId id="297" r:id="rId35"/>
    <p:sldId id="298" r:id="rId36"/>
    <p:sldId id="299" r:id="rId37"/>
    <p:sldId id="300" r:id="rId38"/>
    <p:sldId id="293" r:id="rId39"/>
    <p:sldId id="333" r:id="rId40"/>
    <p:sldId id="332" r:id="rId41"/>
    <p:sldId id="304" r:id="rId42"/>
    <p:sldId id="302" r:id="rId43"/>
    <p:sldId id="303" r:id="rId44"/>
    <p:sldId id="306" r:id="rId45"/>
    <p:sldId id="308" r:id="rId46"/>
    <p:sldId id="335" r:id="rId47"/>
  </p:sldIdLst>
  <p:sldSz cx="9144000" cy="6858000" type="screen4x3"/>
  <p:notesSz cx="9296400" cy="7010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23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23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23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23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23" charset="0"/>
        <a:ea typeface="+mn-ea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pitchFamily="23" charset="0"/>
        <a:ea typeface="+mn-ea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pitchFamily="23" charset="0"/>
        <a:ea typeface="+mn-ea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pitchFamily="23" charset="0"/>
        <a:ea typeface="+mn-ea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pitchFamily="23" charset="0"/>
        <a:ea typeface="+mn-ea"/>
        <a:cs typeface="+mn-cs"/>
      </a:defRPr>
    </a:lvl9pPr>
  </p:defaultTextStyle>
</p:presentation>
</file>

<file path=ppt/pmPRSettings.xml>�<?xml version="1.0" encoding="UTF-8"?>
<!DOCTYPE plist PUBLIC "-//Apple Computer//DTD PLIST 1.0//EN" "http://www.apple.com/DTDs/PropertyList-1.0.dtd">
<plist version="1.0">
<dict>
	<key>com.apple.print.PageFormat.PMHorizontalRes</key>
	<dict>
		<key>com.apple.print.ticket.creator</key>
		<string>com.apple.printingmanager</string>
		<key>com.apple.print.ticket.itemArray</key>
		<array>
			<dict>
				<key>com.apple.print.PageFormat.PMHorizontalRes</key>
				<real>300</real>
				<key>com.apple.print.ticket.client</key>
				<string>com.apple.printingmanager</string>
				<key>com.apple.print.ticket.modDate</key>
				<date>2007-10-29T19:02:31Z</date>
				<key>com.apple.print.ticket.stateFlag</key>
				<integer>0</integer>
			</dict>
		</array>
	</dict>
	<key>com.apple.print.PageFormat.PMOrientation</key>
	<dict>
		<key>com.apple.print.ticket.creator</key>
		<string>com.apple.printingmanager</string>
		<key>com.apple.print.ticket.itemArray</key>
		<array>
			<dict>
				<key>com.apple.print.PageFormat.PMOrientation</key>
				<integer>2</integer>
				<key>com.apple.print.ticket.client</key>
				<string>com.apple.printingmanager</string>
				<key>com.apple.print.ticket.modDate</key>
				<date>2007-10-29T19:04:35Z</date>
				<key>com.apple.print.ticket.stateFlag</key>
				<integer>0</integer>
			</dict>
		</array>
	</dict>
	<key>com.apple.print.PageFormat.PMScaling</key>
	<dict>
		<key>com.apple.print.ticket.creator</key>
		<string>com.apple.printingmanager</string>
		<key>com.apple.print.ticket.itemArray</key>
		<array>
			<dict>
				<key>com.apple.print.PageFormat.PMScaling</key>
				<real>1</real>
				<key>com.apple.print.ticket.client</key>
				<string>com.apple.printingmanager</string>
				<key>com.apple.print.ticket.modDate</key>
				<date>2007-10-29T19:01:53Z</date>
				<key>com.apple.print.ticket.stateFlag</key>
				<integer>0</integer>
			</dict>
		</array>
	</dict>
	<key>com.apple.print.PageFormat.PMVerticalRes</key>
	<dict>
		<key>com.apple.print.ticket.creator</key>
		<string>com.apple.printingmanager</string>
		<key>com.apple.print.ticket.itemArray</key>
		<array>
			<dict>
				<key>com.apple.print.PageFormat.PMVerticalRes</key>
				<real>300</real>
				<key>com.apple.print.ticket.client</key>
				<string>com.apple.printingmanager</string>
				<key>com.apple.print.ticket.modDate</key>
				<date>2007-10-29T19:02:31Z</date>
				<key>com.apple.print.ticket.stateFlag</key>
				<integer>0</integer>
			</dict>
		</array>
	</dict>
	<key>com.apple.print.PageFormat.PMVerticalScaling</key>
	<dict>
		<key>com.apple.print.ticket.creator</key>
		<string>com.apple.printingmanager</string>
		<key>com.apple.print.ticket.itemArray</key>
		<array>
			<dict>
				<key>com.apple.print.PageFormat.PMVerticalScaling</key>
				<real>1</real>
				<key>com.apple.print.ticket.client</key>
				<string>com.apple.printingmanager</string>
				<key>com.apple.print.ticket.modDate</key>
				<date>2007-10-29T19:01:53Z</date>
				<key>com.apple.print.ticket.stateFlag</key>
				<integer>0</integer>
			</dict>
		</array>
	</dict>
	<key>com.apple.print.subTicket.paper_info_ticket</key>
	<dict>
		<key>com.apple.print.PageFormat.PMAdjustedPageRect</key>
		<dict>
			<key>com.apple.print.ticket.creator</key>
			<string>com.apple.printingmanager</string>
			<key>com.apple.print.ticket.itemArray</key>
			<array>
				<dict>
					<key>com.apple.print.PageFormat.PMAdjustedPageRect</key>
					<array>
						<real>0.0</real>
						<real>0.0</real>
						<real>2400</real>
						<real>3058.3333333333335</real>
					</array>
					<key>com.apple.print.ticket.client</key>
					<string>com.apple.printingmanager</string>
					<key>com.apple.print.ticket.modDate</key>
					<date>2007-10-29T19:04:35Z</date>
					<key>com.apple.print.ticket.stateFlag</key>
					<integer>0</integer>
				</dict>
			</array>
		</dict>
		<key>com.apple.print.PageFormat.PMAdjustedPaperRect</key>
		<dict>
			<key>com.apple.print.ticket.creator</key>
			<string>com.apple.printingmanager</string>
			<key>com.apple.print.ticket.itemArray</key>
			<array>
				<dict>
					<key>com.apple.print.PageFormat.PMAdjustedPaperRect</key>
					<array>
						<real>-75</real>
						<real>-75</real>
						<real>2475</real>
						<real>3225.0000000000005</real>
					</array>
					<key>com.apple.print.ticket.client</key>
					<string>com.apple.printingmanager</string>
					<key>com.apple.print.ticket.modDate</key>
					<date>2007-10-29T19:04:35Z</date>
					<key>com.apple.print.ticket.stateFlag</key>
					<integer>0</integer>
				</dict>
			</array>
		</dict>
		<key>com.apple.print.PaperInfo.PMPaperName</key>
		<dict>
			<key>com.apple.print.ticket.creator</key>
			<string>com.apple.print.pm.PostScript</string>
			<key>com.apple.print.ticket.itemArray</key>
			<array>
				<dict>
					<key>com.apple.print.PaperInfo.PMPaperName</key>
					<string>na-letter</string>
					<key>com.apple.print.ticket.client</key>
					<string>com.apple.print.pm.PostScript</string>
					<key>com.apple.print.ticket.modDate</key>
					<date>2003-07-01T17:49:36Z</date>
					<key>com.apple.print.ticket.stateFlag</key>
					<integer>1</integer>
				</dict>
			</array>
		</dict>
		<key>com.apple.print.PaperInfo.PMUnadjustedPageRect</key>
		<dict>
			<key>com.apple.print.ticket.creator</key>
			<string>com.apple.print.pm.PostScript</string>
			<key>com.apple.print.ticket.itemArray</key>
			<array>
				<dict>
					<key>com.apple.print.PaperInfo.PMUnadjustedPageRect</key>
					<array>
						<real>0.0</real>
						<real>0.0</real>
						<real>734</real>
						<real>576</real>
					</array>
					<key>com.apple.print.ticket.client</key>
					<string>com.apple.printingmanager</string>
					<key>com.apple.print.ticket.modDate</key>
					<date>2007-10-29T19:01:53Z</date>
					<key>com.apple.print.ticket.stateFlag</key>
					<integer>0</integer>
				</dict>
			</array>
		</dict>
		<key>com.apple.print.PaperInfo.PMUnadjustedPaperRect</key>
		<dict>
			<key>com.apple.print.ticket.creator</key>
			<string>com.apple.print.pm.PostScript</string>
			<key>com.apple.print.ticket.itemArray</key>
			<array>
				<dict>
					<key>com.apple.print.PaperInfo.PMUnadjustedPaperRect</key>
					<array>
						<real>-18</real>
						<real>-18</real>
						<real>774</real>
						<real>594</real>
					</array>
					<key>com.apple.print.ticket.client</key>
					<string>com.apple.printingmanager</string>
					<key>com.apple.print.ticket.modDate</key>
					<date>2007-10-29T19:01:53Z</date>
					<key>com.apple.print.ticket.stateFlag</key>
					<integer>0</integer>
				</dict>
			</array>
		</dict>
		<key>com.apple.print.PaperInfo.ppd.PMPaperName</key>
		<dict>
			<key>com.apple.print.ticket.creator</key>
			<string>com.apple.print.pm.PostScript</string>
			<key>com.apple.print.ticket.itemArray</key>
			<array>
				<dict>
					<key>com.apple.print.PaperInfo.ppd.PMPaperName</key>
					<string>US Letter</string>
					<key>com.apple.print.ticket.client</key>
					<string>com.apple.print.pm.PostScript</string>
					<key>com.apple.print.ticket.modDate</key>
					<date>2003-07-01T17:49:36Z</date>
					<key>com.apple.print.ticket.stateFlag</key>
					<integer>1</integer>
				</dict>
			</array>
		</dict>
		<key>com.apple.print.ticket.APIVersion</key>
		<string>00.20</string>
		<key>com.apple.print.ticket.privateLock</key>
		<false/>
		<key>com.apple.print.ticket.type</key>
		<string>com.apple.print.PaperInfoTicket</string>
	</dict>
	<key>com.apple.print.ticket.APIVersion</key>
	<string>00.20</string>
	<key>com.apple.print.ticket.privateLock</key>
	<false/>
	<key>com.apple.print.ticket.type</key>
	<string>com.apple.print.PageFormatTicket</string>
</dict>
</plist>
��<?xml version="1.0" encoding="UTF-8"?>
<!DOCTYPE plist PUBLIC "-//Apple Computer//DTD PLIST 1.0//EN" "http://www.apple.com/DTDs/PropertyList-1.0.dtd">
<plist version="1.0">
<dict>
	<key>com.apple.print.DocumentTicket.PMSpoolFormat</key>
	<dict>
		<key>com.apple.print.ticket.creator</key>
		<string>com.apple.printingmanager</string>
		<key>com.apple.print.ticket.itemArray</key>
		<array>
			<dict>
				<key>com.apple.print.DocumentTicket.PMSpoolFormat</key>
				<string>application/pdf</string>
				<key>com.apple.print.ticket.client</key>
				<string>com.apple.printingmanager</string>
				<key>com.apple.print.ticket.modDate</key>
				<date>2007-10-29T19:01:54Z</date>
				<key>com.apple.print.ticket.stateFlag</key>
				<integer>0</integer>
			</dict>
		</array>
	</dict>
	<key>com.apple.print.JobInfo.PMJobName</key>
	<dict>
		<key>com.apple.print.ticket.creator</key>
		<string>com.apple.printingmanager</string>
		<key>com.apple.print.ticket.itemArray</key>
		<array>
			<dict>
				<key>com.apple.print.JobInfo.PMJobName</key>
				<string>c333_Chap[14].ppt</string>
				<key>com.apple.print.ticket.client</key>
				<string>com.apple.printingmanager</string>
				<key>com.apple.print.ticket.modDate</key>
				<date>2007-10-29T19:03:28Z</date>
				<key>com.apple.print.ticket.stateFlag</key>
				<integer>0</integer>
			</dict>
		</array>
	</dict>
	<key>com.apple.print.PrintSettings.PMBorder</key>
	<dict>
		<key>com.apple.print.ticket.creator</key>
		<string>com.apple.printingmanager</string>
		<key>com.apple.print.ticket.itemArray</key>
		<array>
			<dict>
				<key>com.apple.print.PrintSettings.PMBorder</key>
				<false/>
				<key>com.apple.print.ticket.client</key>
				<string>com.apple.printingmanager</string>
				<key>com.apple.print.ticket.modDate</key>
				<date>2007-10-29T19:04:30Z</date>
				<key>com.apple.print.ticket.stateFlag</key>
				<integer>0</integer>
			</dict>
		</array>
	</dict>
	<key>com.apple.print.PrintSettings.PMColorMatchingMode</key>
	<dict>
		<key>com.apple.print.ticket.creator</key>
		<string>com.apple.printingmanager</string>
		<key>com.apple.print.ticket.itemArray</key>
		<array>
			<dict>
				<key>com.apple.print.PrintSettings.PMColorMatchingMode</key>
				<integer>0</integer>
				<key>com.apple.print.ticket.client</key>
				<string>com.apple.printingmanager</string>
				<key>com.apple.print.ticket.modDate</key>
				<date>2007-10-29T19:04:30Z</date>
				<key>com.apple.print.ticket.stateFlag</key>
				<integer>0</integer>
			</dict>
		</array>
	</dict>
	<key>com.apple.print.PrintSettings.PMColorSyncProfileID</key>
	<dict>
		<key>com.apple.print.ticket.creator</key>
		<string>com.apple.printingmanager</string>
		<key>com.apple.print.ticket.itemArray</key>
		<array>
			<dict>
				<key>com.apple.print.PrintSettings.PMColorSyncProfileID</key>
				<integer>1</integer>
				<key>com.apple.print.ticket.client</key>
				<string>com.hp.print.puffin</string>
				<key>com.apple.print.ticket.modDate</key>
				<date>2007-10-29T19:04:30Z</date>
				<key>com.apple.print.ticket.stateFlag</key>
				<integer>0</integer>
			</dict>
		</array>
	</dict>
	<key>com.apple.print.PrintSettings.PMCopies</key>
	<dict>
		<key>com.apple.print.ticket.creator</key>
		<string>com.apple.printingmanager</string>
		<key>com.apple.print.ticket.itemArray</key>
		<array>
			<dict>
				<key>com.apple.print.PrintSettings.PMCopies</key>
				<integer>1</integer>
				<key>com.apple.print.ticket.client</key>
				<string>com.apple.printingmanager</string>
				<key>com.apple.print.ticket.modDate</key>
				<date>2007-10-29T19:04:35Z</date>
				<key>com.apple.print.ticket.stateFlag</key>
				<integer>0</integer>
			</dict>
		</array>
	</dict>
	<key>com.apple.print.PrintSettings.PMCopyCollate</key>
	<dict>
		<key>com.apple.print.ticket.creator</key>
		<string>com.apple.printingmanager</string>
		<key>com.apple.print.ticket.itemArray</key>
		<array>
			<dict>
				<key>com.apple.print.PrintSettings.PMCopyCollate</key>
				<true/>
				<key>com.apple.print.ticket.client</key>
				<string>com.apple.printingmanager</string>
				<key>com.apple.print.ticket.modDate</key>
				<date>2007-10-29T19:04:35Z</date>
				<key>com.apple.print.ticket.stateFlag</key>
				<integer>0</integer>
			</dict>
		</array>
	</dict>
	<key>com.apple.print.PrintSettings.PMDestinationType</key>
	<dict>
		<key>com.apple.print.ticket.creator</key>
		<string>com.apple.printingmanager</string>
		<key>com.apple.print.ticket.itemArray</key>
		<array>
			<dict>
				<key>com.apple.print.PrintSettings.PMDestinationType</key>
				<integer>1</integer>
				<key>com.apple.print.ticket.client</key>
				<string>com.apple.printingmanager</string>
				<key>com.apple.print.ticket.modDate</key>
				<date>2007-10-29T19:03:28Z</date>
				<key>com.apple.print.ticket.stateFlag</key>
				<integer>0</integer>
			</dict>
		</array>
	</dict>
	<key>com.apple.print.PrintSettings.PMFirstPage</key>
	<dict>
		<key>com.apple.print.ticket.creator</key>
		<string>com.apple.printingmanager</string>
		<key>com.apple.print.ticket.itemArray</key>
		<array>
			<dict>
				<key>com.apple.print.PrintSettings.PMFirstPage</key>
				<integer>1</integer>
				<key>com.apple.print.ticket.client</key>
				<string>com.apple.printingmanager</string>
				<key>com.apple.print.ticket.modDate</key>
				<date>2007-10-29T19:04:35Z</date>
				<key>com.apple.print.ticket.stateFlag</key>
				<integer>0</integer>
			</dict>
		</array>
	</dict>
	<key>com.apple.print.PrintSettings.PMLastPage</key>
	<dict>
		<key>com.apple.print.ticket.creator</key>
		<string>com.apple.printingmanager</string>
		<key>com.apple.print.ticket.itemArray</key>
		<array>
			<dict>
				<key>com.apple.print.PrintSettings.PMLastPage</key>
				<integer>12</integer>
				<key>com.apple.print.ticket.client</key>
				<string>com.apple.printingmanager</string>
				<key>com.apple.print.ticket.modDate</key>
				<date>2007-10-29T19:04:35Z</date>
				<key>com.apple.print.ticket.stateFlag</key>
				<integer>0</integer>
			</dict>
		</array>
	</dict>
	<key>com.apple.print.PrintSettings.PMLayoutColumns</key>
	<dict>
		<key>com.apple.print.ticket.creator</key>
		<string>com.apple.printingmanager</string>
		<key>com.apple.print.ticket.itemArray</key>
		<array>
			<dict>
				<key>com.apple.print.PrintSettings.PMLayoutColumns</key>
				<integer>1</integer>
				<key>com.apple.print.ticket.client</key>
				<string>com.apple.printingmanager</string>
				<key>com.apple.print.ticket.modDate</key>
				<date>2007-10-29T19:04:30Z</date>
				<key>com.apple.print.ticket.stateFlag</key>
				<integer>0</integer>
			</dict>
		</array>
	</dict>
	<key>com.apple.print.PrintSettings.PMLayoutDirection</key>
	<dict>
		<key>com.apple.print.ticket.creator</key>
		<string>com.apple.printingmanager</string>
		<key>com.apple.print.ticket.itemArray</key>
		<array>
			<dict>
				<key>com.apple.print.PrintSettings.PMLayoutDirection</key>
				<integer>1</integer>
				<key>com.apple.print.ticket.client</key>
				<string>com.apple.printingmanager</string>
				<key>com.apple.print.ticket.modDate</key>
				<date>2007-10-29T19:04:30Z</date>
				<key>com.apple.print.ticket.stateFlag</key>
				<integer>0</integer>
			</dict>
		</array>
	</dict>
	<key>com.apple.print.PrintSettings.PMLayoutNUp</key>
	<dict>
		<key>com.apple.print.ticket.creator</key>
		<string>com.apple.printingmanager</string>
		<key>com.apple.print.ticket.itemArray</key>
		<array>
			<dict>
				<key>com.apple.print.PrintSettings.PMLayoutNUp</key>
				<false/>
				<key>com.apple.print.ticket.client</key>
				<string>com.apple.printingmanager</string>
				<key>com.apple.print.ticket.modDate</key>
				<date>2007-10-29T19:04:30Z</date>
				<key>com.apple.print.ticket.stateFlag</key>
				<integer>0</integer>
			</dict>
		</array>
	</dict>
	<key>com.apple.print.PrintSettings.PMLayoutRows</key>
	<dict>
		<key>com.apple.print.ticket.creator</key>
		<string>com.apple.printingmanager</string>
		<key>com.apple.print.ticket.itemArray</key>
		<array>
			<dict>
				<key>com.apple.print.PrintSettings.PMLayoutRows</key>
				<integer>1</integer>
				<key>com.apple.print.ticket.client</key>
				<string>com.apple.printingmanager</string>
				<key>com.apple.print.ticket.modDate</key>
				<date>2007-10-29T19:04:30Z</date>
				<key>com.apple.print.ticket.stateFlag</key>
				<integer>0</integer>
			</dict>
		</array>
	</dict>
	<key>com.apple.print.PrintSettings.PMLayoutTileOrientation</key>
	<dict>
		<key>com.apple.print.ticket.creator</key>
		<string>com.apple.printingmanager</string>
		<key>com.apple.print.ticket.itemArray</key>
		<array>
			<dict>
				<key>com.apple.print.PrintSettings.PMLayoutTileOrientation</key>
				<integer>2</integer>
				<key>com.apple.print.ticket.client</key>
				<string>com.apple.printingmanager</string>
				<key>com.apple.print.ticket.modDate</key>
				<date>2007-10-29T19:04:30Z</date>
				<key>com.apple.print.ticket.stateFlag</key>
				<integer>0</integer>
			</dict>
		</array>
	</dict>
	<key>com.apple.print.PrintSettings.PMOrientation</key>
	<dict>
		<key>com.apple.print.ticket.creator</key>
		<string>com.apple.printingmanager</string>
		<key>com.apple.print.ticket.itemArray</key>
		<array>
			<dict>
				<key>com.apple.print.PrintSettings.PMOrientation</key>
				<integer>2</integer>
				<key>com.apple.print.ticket.client</key>
				<string>com.apple.printingmanager</string>
				<key>com.apple.print.ticket.modDate</key>
				<date>2007-10-29T19:04:30Z</date>
				<key>com.apple.print.ticket.stateFlag</key>
				<integer>0</integer>
			</dict>
		</array>
	</dict>
	<key>com.apple.print.PrintSettings.PMPageRange</key>
	<dict>
		<key>com.apple.print.ticket.creator</key>
		<string>com.apple.printingmanager</string>
		<key>com.apple.print.ticket.itemArray</key>
		<array>
			<dict>
				<key>com.apple.print.PrintSettings.PMPageRange</key>
				<array>
					<integer>1</integer>
					<integer>12</integer>
				</array>
				<key>com.apple.print.ticket.client</key>
				<string>com.apple.printingmanager</string>
				<key>com.apple.print.ticket.modDate</key>
				<date>2007-10-29T19:04:35Z</date>
				<key>com.apple.print.ticket.stateFlag</key>
				<integer>0</integer>
			</dict>
		</array>
	</dict>
	<key>com.apple.print.PrintSettings.kPMPPDDictStr</key>
	<dict>
		<key>com.apple.print.ticket.creator</key>
		<string>com.apple.printingmanager</string>
		<key>com.apple.print.ticket.itemArray</key>
		<array>
			<dict>
				<key>com.apple.print.PrintSettings.kPMPPDDictStr</key>
				<dict/>
				<key>com.apple.print.ticket.client</key>
				<string>com.apple.printingmanager</string>
				<key>com.apple.print.ticket.modDate</key>
				<date>2007-10-29T19:02:35Z</date>
				<key>com.apple.print.ticket.stateFlag</key>
				<integer>0</integer>
			</dict>
		</array>
	</dict>
	<key>com.apple.print.PrintSettingsTicket.clrm</key>
	<dict>
		<key>com.apple.print.ticket.creator</key>
		<string>com.microsoft.printingmanager</string>
		<key>com.apple.print.ticket.itemArray</key>
		<array>
			<dict>
				<key>com.apple.print.PrintSettingsTicket.clrm</key>
				<integer>1</integer>
				<key>com.apple.print.ticket.client</key>
				<string>com.microsoft.printingmanager</string>
				<key>com.apple.print.ticket.modDate</key>
				<date>2007-10-29T19:04:30Z</date>
				<key>com.apple.print.ticket.stateFlag</key>
				<integer>0</integer>
			</dict>
		</array>
	</dict>
	<key>com.apple.print.PrintSettingsTicket.stfp</key>
	<dict>
		<key>com.apple.print.ticket.creator</key>
		<string>com.microsoft.printingmanager</string>
		<key>com.apple.print.ticket.itemArray</key>
		<array>
			<dict>
				<key>com.apple.print.PrintSettingsTicket.stfp</key>
				<false/>
				<key>com.apple.print.ticket.client</key>
				<string>com.microsoft.printingmanager</string>
				<key>com.apple.print.ticket.modDate</key>
				<date>2007-10-29T19:04:30Z</date>
				<key>com.apple.print.ticket.stateFlag</key>
				<integer>0</integer>
			</dict>
		</array>
	</dict>
	<key>com.apple.print.ticket.APIVersion</key>
	<string>00.20</string>
	<key>com.apple.print.ticket.privateLock</key>
	<false/>
	<key>com.apple.print.ticket.type</key>
	<string>com.apple.print.PrintSettingsTicket</string>
	<key>com.hp.print.PrintSettingsST.HPAppVersionNumber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com.hp.print.PrintSettingsST.HPAppVersionNumber</key>
				<integer>70287360</integer>
			</dict>
		</array>
	</dict>
	<key>com.hp.print.PrintSettingsST.HPBlackAdjustment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com.hp.print.PrintSettingsST.HPBlackAdjustment</key>
				<integer>0</integer>
			</dict>
		</array>
	</dict>
	<key>com.hp.print.PrintSettingsST.HPBrightness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com.hp.print.PrintSettingsST.HPBrightness</key>
				<integer>0</integer>
			</dict>
		</array>
	</dict>
	<key>com.hp.print.PrintSettingsST.HPColorMode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com.hp.print.PrintSettingsST.HPColorMode</key>
				<dict>
					<key>CodeName</key>
					<string>colorsmart</string>
					<key>EnumeratedValueKey</key>
					<integer>0</integer>
					<key>UserName</key>
					<string>ColorSmart/sRGB</string>
				</dict>
			</dict>
		</array>
	</dict>
	<key>com.hp.print.PrintSettingsST.HPColorSyncProfile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com.hp.print.PrintSettingsST.HPColorSyncProfile</key>
				<dict>
					<key>HPAllowedPixelFormats</key>
					<integer>96</integer>
					<key>HPIsCustom</key>
					<false/>
					<key>PMColorDeviceProfileID</key>
					<integer>1</integer>
					<key>PMColorDeviceProfileName</key>
					<string>sRGB Profile</string>
					<key>PMColorDeviceProfileURL</key>
					<string>file://localhost/System/Library/ColorSync/Profiles/sRGB%20Profile.icc</string>
				</dict>
			</dict>
		</array>
	</dict>
	<key>com.hp.print.PrintSettingsST.HPColorTone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com.hp.print.PrintSettingsST.HPColorTone</key>
				<integer>0</integer>
			</dict>
		</array>
	</dict>
	<key>com.hp.print.PrintSettingsST.HPContrastEnhance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com.hp.print.PrintSettingsST.HPContrastEnhance</key>
				<integer>0</integer>
			</dict>
		</array>
	</dict>
	<key>com.hp.print.PrintSettingsST.HPContrastImage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com.hp.print.PrintSettingsST.HPContrastImage</key>
				<integer>0</integer>
			</dict>
		</array>
	</dict>
	<key>com.hp.print.PrintSettingsST.HPCyanAdjustment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com.hp.print.PrintSettingsST.HPCyanAdjustment</key>
				<integer>0</integer>
			</dict>
		</array>
	</dict>
	<key>com.hp.print.PrintSettingsST.HPDigitalFlash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com.hp.print.PrintSettingsST.HPDigitalFlash</key>
				<integer>0</integer>
			</dict>
		</array>
	</dict>
	<key>com.hp.print.PrintSettingsST.HPDigitalFlashImage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com.hp.print.PrintSettingsST.HPDigitalFlashImage</key>
				<integer>0</integer>
			</dict>
		</array>
	</dict>
	<key>com.hp.print.PrintSettingsST.HPDocumentName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com.hp.print.PrintSettingsST.HPDocumentName</key>
				<string>c333_Chap[14].ppt</string>
			</dict>
		</array>
	</dict>
	<key>com.hp.print.PrintSettingsST.HPGrayscaleMode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com.hp.print.PrintSettingsST.HPGrayscaleMode</key>
				<dict>
					<key>CodeName</key>
					<string>high-quality</string>
					<key>EnumeratedValueKey</key>
					<integer>0</integer>
					<key>UserName</key>
					<string>High Quality</string>
				</dict>
			</dict>
		</array>
	</dict>
	<key>com.hp.print.PrintSettingsST.HPImagingModeManual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com.hp.print.PrintSettingsST.HPImagingModeManual</key>
				<integer>0</integer>
			</dict>
		</array>
	</dict>
	<key>com.hp.print.PrintSettingsST.HPInkDensity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com.hp.print.PrintSettingsST.HPInkDensity</key>
				<integer>0</integer>
			</dict>
		</array>
	</dict>
	<key>com.hp.print.PrintSettingsST.HPInputColorResolution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com.hp.print.PrintSettingsST.HPInputColorResolution</key>
				<array>
					<real>300</real>
					<real>300</real>
				</array>
			</dict>
		</array>
	</dict>
	<key>com.hp.print.PrintSettingsST.HPInputKResolution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com.hp.print.PrintSettingsST.HPInputKResolution</key>
				<array>
					<real>300</real>
					<real>300</real>
				</array>
			</dict>
		</array>
	</dict>
	<key>com.hp.print.PrintSettingsST.HPInvalidPaperSize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com.hp.print.PrintSettingsST.HPInvalidPaperSize</key>
				<false/>
			</dict>
		</array>
	</dict>
	<key>com.hp.print.PrintSettingsST.HPLosslessCompression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com.hp.print.PrintSettingsST.HPLosslessCompression</key>
				<false/>
			</dict>
		</array>
	</dict>
	<key>com.hp.print.PrintSettingsST.HPMagentaAdjustment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com.hp.print.PrintSettingsST.HPMagentaAdjustment</key>
				<integer>0</integer>
			</dict>
		</array>
	</dict>
	<key>com.hp.print.PrintSettingsST.HPManualBorderless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com.hp.print.PrintSettingsST.HPManualBorderless</key>
				<false/>
			</dict>
		</array>
	</dict>
	<key>com.hp.print.PrintSettingsST.HPManualBorderlessStatus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com.hp.print.PrintSettingsST.HPManualBorderlessStatus</key>
				<integer>3</integer>
			</dict>
		</array>
	</dict>
	<key>com.hp.print.PrintSettingsST.HPOutputBin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com.hp.print.PrintSettingsST.HPOutputBin</key>
				<dict>
					<key>CodeName</key>
					<string>Main</string>
					<key>Ordinal</key>
					<integer>0</integer>
					<key>UserName</key>
					<string>Main Output Bin</string>
				</dict>
			</dict>
		</array>
	</dict>
	<key>com.hp.print.PrintSettingsST.HPOutputResolution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com.hp.print.PrintSettingsST.HPOutputResolution</key>
				<string>Automatic</string>
			</dict>
		</array>
	</dict>
	<key>com.hp.print.PrintSettingsST.HPOversprayScaling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com.hp.print.PrintSettingsST.HPOversprayScaling</key>
				<integer>4</integer>
			</dict>
		</array>
	</dict>
	<key>com.hp.print.PrintSettingsST.HPPaperSource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com.hp.print.PrintSettingsST.HPPaperSource</key>
				<dict>
					<key>CodeName</key>
					<string>Tray1</string>
					<key>Ordinal</key>
					<integer>0</integer>
					<key>PaperMarginsBottom</key>
					<real>0.0</real>
					<key>PaperMarginsLeft</key>
					<real>0.0</real>
					<key>PaperMarginsRight</key>
					<real>0.0</real>
					<key>PaperMarginsTop</key>
					<real>0.0</real>
					<key>SizesValidationIgnore</key>
					<false/>
					<key>SupportedPaperMarginsBottom</key>
					<real>16.98</real>
					<key>SupportedPaperMarginsLeft</key>
					<real>18</real>
					<key>SupportedPaperMarginsRight</key>
					<real>18</real>
					<key>SupportedPaperMarginsTop</key>
					<real>4.9799999999999995</real>
					<key>SupportedPaperSizesBottom</key>
					<real>1684.0799999999999</real>
					<key>SupportedPaperSizesLeft</key>
					<real>216</real>
					<key>SupportedPaperSizesRight</key>
					<real>612</real>
					<key>SupportedPaperSizesTop</key>
					<real>360</real>
					<key>UserName</key>
					<string>Main Tray</string>
				</dict>
			</dict>
		</array>
	</dict>
	<key>com.hp.print.PrintSettingsST.HPPaperType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com.hp.print.PrintSettingsST.HPPaperType</key>
				<dict>
					<key>AutoDuplex</key>
					<true/>
					<key>BlackInk</key>
					<true/>
					<key>CodeName</key>
					<string>automatic</string>
					<key>IncompletePaperType</key>
					<false/>
					<key>ManualDuplex</key>
					<true/>
					<key>Ordinal</key>
					<integer>0</integer>
					<key>PaperCateogry</key>
					<string>Automatic-category</string>
					<key>UserName</key>
					<string>Automatic</string>
				</dict>
			</dict>
		</array>
	</dict>
	<key>com.hp.print.PrintSettingsST.HPPenConfig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com.hp.print.PrintSettingsST.HPPenConfig</key>
				<dict>
					<key>CodeName</key>
					<string>black-and-color</string>
					<key>EnumeratedValueKey</key>
					<integer>0</integer>
					<key>UserName</key>
					<string>Tri-Color, Black</string>
				</dict>
			</dict>
		</array>
	</dict>
	<key>com.hp.print.PrintSettingsST.HPPenConfigOptions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com.hp.print.PrintSettingsST.HPPenConfigOptions</key>
				<dict>
					<key>CodeName</key>
					<string>black-and-color</string>
					<key>EnumeratedValueKey</key>
					<integer>0</integer>
					<key>UserName</key>
					<string>Tri-Color, Black</string>
				</dict>
			</dict>
		</array>
	</dict>
	<key>com.hp.print.PrintSettingsST.HPPrintQuality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com.hp.print.PrintSettingsST.HPPrintQuality</key>
				<dict>
					<key>CodeName</key>
					<string>high-speed-draft</string>
					<key>EnumeratedValueKey</key>
					<integer>1</integer>
					<key>UserName</key>
					<string>Fast Draft</string>
				</dict>
			</dict>
		</array>
	</dict>
	<key>com.hp.print.PrintSettingsST.HPPrintToDisk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com.hp.print.PrintSettingsST.HPPrintToDisk</key>
				<false/>
			</dict>
		</array>
	</dict>
	<key>com.hp.print.PrintSettingsST.HPRedEye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com.hp.print.PrintSettingsST.HPRedEye</key>
				<integer>0</integer>
			</dict>
		</array>
	</dict>
	<key>com.hp.print.PrintSettingsST.HPSaturation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com.hp.print.PrintSettingsST.HPSaturation</key>
				<integer>0</integer>
			</dict>
		</array>
	</dict>
	<key>com.hp.print.PrintSettingsST.HPSharpness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com.hp.print.PrintSettingsST.HPSharpness</key>
				<integer>0</integer>
			</dict>
		</array>
	</dict>
	<key>com.hp.print.PrintSettingsST.HPSharpnessImage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com.hp.print.PrintSettingsST.HPSharpnessImage</key>
				<integer>0</integer>
			</dict>
		</array>
	</dict>
	<key>com.hp.print.PrintSettingsST.HPSimpleImageEnhancement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com.hp.print.PrintSettingsST.HPSimpleImageEnhancement</key>
				<integer>0</integer>
			</dict>
		</array>
	</dict>
	<key>com.hp.print.PrintSettingsST.HPSmartFocus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com.hp.print.PrintSettingsST.HPSmartFocus</key>
				<integer>0</integer>
			</dict>
		</array>
	</dict>
	<key>com.hp.print.PrintSettingsST.HPSmoothing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com.hp.print.PrintSettingsST.HPSmoothing</key>
				<integer>0</integer>
			</dict>
		</array>
	</dict>
	<key>com.hp.print.PrintSettingsST.HPSmoothingImage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com.hp.print.PrintSettingsST.HPSmoothingImage</key>
				<integer>0</integer>
			</dict>
		</array>
	</dict>
	<key>com.hp.print.PrintSettingsST.HPTotalSidesImaged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com.hp.print.PrintSettingsST.HPTotalSidesImaged</key>
				<integer>0</integer>
			</dict>
		</array>
	</dict>
	<key>com.hp.print.PrintSettingsST.HPTwoSidedMargins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com.hp.print.PrintSettingsST.HPTwoSidedMargins</key>
				<false/>
			</dict>
		</array>
	</dict>
	<key>com.hp.print.PrintSettingsST.HPYellowAdjustment</key>
	<dict>
		<key>com.apple.print.ticket.creator</key>
		<string>com.hp.print.puffin</string>
		<key>com.apple.print.ticket.itemArray</key>
		<array>
			<dict>
				<key>com.apple.print.ticket.client</key>
				<string>com.hp.print.puffin</string>
				<key>com.apple.print.ticket.modDate</key>
				<date>2007-10-29T19:04:30Z</date>
				<key>com.apple.print.ticket.stateFlag</key>
				<integer>0</integer>
				<key>com.hp.print.PrintSettingsST.HPYellowAdjustment</key>
				<integer>0</integer>
			</dict>
		</array>
	</dict>
</dict>
</plist>
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prnWhat="handouts4" frameSlides="1"/>
  <p:clrMru>
    <a:srgbClr val="FF9900"/>
    <a:srgbClr val="0080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4660"/>
  </p:normalViewPr>
  <p:slideViewPr>
    <p:cSldViewPr>
      <p:cViewPr varScale="1">
        <p:scale>
          <a:sx n="117" d="100"/>
          <a:sy n="117" d="100"/>
        </p:scale>
        <p:origin x="-104" y="-5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2604"/>
    </p:cViewPr>
  </p:sorterViewPr>
  <p:gridSpacing cx="0" cy="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50" Type="http://schemas.microsoft.com/office/2006/relationships/pmPRSettings" Target="pmPRSettings.xml"/><Relationship Id="rId51" Type="http://schemas.openxmlformats.org/officeDocument/2006/relationships/presProps" Target="presProps.xml"/><Relationship Id="rId52" Type="http://schemas.openxmlformats.org/officeDocument/2006/relationships/viewProps" Target="viewProps.xml"/><Relationship Id="rId53" Type="http://schemas.openxmlformats.org/officeDocument/2006/relationships/theme" Target="theme/theme1.xml"/><Relationship Id="rId54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notesMaster" Target="notesMasters/notesMaster1.xml"/><Relationship Id="rId49" Type="http://schemas.openxmlformats.org/officeDocument/2006/relationships/handoutMaster" Target="handoutMasters/handoutMaster1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029282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endParaRPr lang="en-US"/>
          </a:p>
        </p:txBody>
      </p:sp>
      <p:sp>
        <p:nvSpPr>
          <p:cNvPr id="1812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67119" y="0"/>
            <a:ext cx="4029282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endParaRPr lang="en-US"/>
          </a:p>
        </p:txBody>
      </p:sp>
      <p:sp>
        <p:nvSpPr>
          <p:cNvPr id="1812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659641"/>
            <a:ext cx="4029282" cy="35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endParaRPr lang="en-US"/>
          </a:p>
        </p:txBody>
      </p:sp>
      <p:sp>
        <p:nvSpPr>
          <p:cNvPr id="1812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67119" y="6659641"/>
            <a:ext cx="4029282" cy="35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fld id="{4AAC2705-8941-4C4D-907E-178467A50F6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029282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67119" y="0"/>
            <a:ext cx="4029282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endParaRPr lang="en-US"/>
          </a:p>
        </p:txBody>
      </p:sp>
      <p:sp>
        <p:nvSpPr>
          <p:cNvPr id="1946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2895600" y="525463"/>
            <a:ext cx="3505200" cy="26289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39942" y="3330419"/>
            <a:ext cx="6816518" cy="3154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6659641"/>
            <a:ext cx="4029282" cy="35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endParaRPr 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67119" y="6659641"/>
            <a:ext cx="4029282" cy="35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fld id="{0D92A336-0CCC-4E39-951A-7C85BB98DDF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3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3" charset="0"/>
        <a:ea typeface="ＭＳ Ｐゴシック" pitchFamily="23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3" charset="0"/>
        <a:ea typeface="ＭＳ Ｐゴシック" pitchFamily="23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3" charset="0"/>
        <a:ea typeface="ＭＳ Ｐゴシック" pitchFamily="23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3" charset="0"/>
        <a:ea typeface="ＭＳ Ｐゴシック" pitchFamily="23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DD8E89BC-2BEA-4592-B63A-3DC69729CC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722BF6FF-2D0A-4FB9-B8D1-2A41D1D0AEE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E4F00DBC-D10F-4BD3-BF0E-DBEC0E2A07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873C545D-30D7-4829-83AE-71EAEB23AC5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E02C44D8-49CF-4885-BB75-4619B76FF65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5AA3C10D-B587-4D46-B1EE-4455A1463DA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EAA1C7EF-2981-4506-9CB5-211FC74E095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AD4C4619-5ADD-4DB5-B515-BCAF2660177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B52C6589-E275-4B59-8D17-39A7845166F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BC005EC0-0E6A-42B2-BE01-2958C0C48A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E530F6D0-D0AC-4B57-883B-955EF958A24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6DC80F3-19B0-454B-A001-7FA848DDC16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3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3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3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3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3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3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3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3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23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23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23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23" charset="-128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23" charset="-128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23" charset="-128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23" charset="-128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23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4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5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6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7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8.bin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Relationship Id="rId3" Type="http://schemas.openxmlformats.org/officeDocument/2006/relationships/image" Target="../media/image21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6.xml"/><Relationship Id="rId3" Type="http://schemas.openxmlformats.org/officeDocument/2006/relationships/oleObject" Target="../embeddings/oleObject9.bin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6.xml"/><Relationship Id="rId3" Type="http://schemas.openxmlformats.org/officeDocument/2006/relationships/oleObject" Target="../embeddings/oleObject10.bin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1.bin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2.bin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57200"/>
            <a:ext cx="7772400" cy="1000125"/>
          </a:xfrm>
          <a:noFill/>
          <a:ln/>
        </p:spPr>
        <p:txBody>
          <a:bodyPr lIns="92075" tIns="46038" rIns="92075" bIns="46038"/>
          <a:lstStyle/>
          <a:p>
            <a:r>
              <a:rPr lang="en-US" b="1"/>
              <a:t>Chapter 14</a:t>
            </a:r>
          </a:p>
        </p:txBody>
      </p:sp>
      <p:sp>
        <p:nvSpPr>
          <p:cNvPr id="2416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600200"/>
            <a:ext cx="9144000" cy="2819400"/>
          </a:xfrm>
          <a:noFill/>
          <a:ln/>
        </p:spPr>
        <p:txBody>
          <a:bodyPr lIns="92075" tIns="46038" rIns="92075" bIns="46038" anchor="ctr"/>
          <a:lstStyle/>
          <a:p>
            <a:r>
              <a:rPr lang="en-US" sz="4400" b="1">
                <a:solidFill>
                  <a:schemeClr val="tx2"/>
                </a:solidFill>
              </a:rPr>
              <a:t>Applications of UV-VIS(160-780 nm) </a:t>
            </a:r>
          </a:p>
          <a:p>
            <a:r>
              <a:rPr lang="en-US" sz="4400" b="1">
                <a:solidFill>
                  <a:schemeClr val="tx2"/>
                </a:solidFill>
              </a:rPr>
              <a:t>Molecular Absorption Spectrometry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UV-VIS Studies in General</a:t>
            </a:r>
          </a:p>
        </p:txBody>
      </p:sp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/>
              <a:t>Quantitative UV-VIS studies are quite numerous and widespread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US" b="1"/>
              <a:t>basic chemical research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US" b="1"/>
              <a:t>regular clinical studies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US" b="1"/>
              <a:t>industrial streams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US" b="1"/>
              <a:t>wastewater streams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US" b="1"/>
              <a:t>forensics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US" b="1"/>
              <a:t>etc etc etc</a:t>
            </a:r>
          </a:p>
          <a:p>
            <a:pPr>
              <a:lnSpc>
                <a:spcPct val="90000"/>
              </a:lnSpc>
              <a:buFontTx/>
              <a:buChar char="-"/>
            </a:pPr>
            <a:endParaRPr lang="en-US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914400"/>
          </a:xfrm>
        </p:spPr>
        <p:txBody>
          <a:bodyPr/>
          <a:lstStyle/>
          <a:p>
            <a:r>
              <a:rPr lang="en-US" b="1"/>
              <a:t>UV-VIS Studies: </a:t>
            </a:r>
            <a:r>
              <a:rPr lang="en-US" b="1">
                <a:sym typeface="Symbol" pitchFamily="23" charset="2"/>
              </a:rPr>
              <a:t></a:t>
            </a:r>
            <a:endParaRPr lang="en-US" b="1"/>
          </a:p>
        </p:txBody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685800"/>
            <a:ext cx="8305800" cy="5867400"/>
          </a:xfrm>
        </p:spPr>
        <p:txBody>
          <a:bodyPr/>
          <a:lstStyle/>
          <a:p>
            <a:pPr>
              <a:buFont typeface="Symbol" pitchFamily="23" charset="2"/>
              <a:buChar char="e"/>
            </a:pPr>
            <a:r>
              <a:rPr lang="en-US" sz="2800" b="1">
                <a:sym typeface="Symbol" pitchFamily="23" charset="2"/>
              </a:rPr>
              <a:t>values range from 0 </a:t>
            </a:r>
            <a:r>
              <a:rPr lang="en-US" sz="2800" b="1">
                <a:sym typeface="Wingdings" pitchFamily="23" charset="2"/>
              </a:rPr>
              <a:t> 10</a:t>
            </a:r>
            <a:r>
              <a:rPr lang="en-US" sz="2800" b="1" baseline="30000">
                <a:sym typeface="Wingdings" pitchFamily="23" charset="2"/>
              </a:rPr>
              <a:t>5</a:t>
            </a:r>
          </a:p>
          <a:p>
            <a:pPr>
              <a:buFont typeface="Symbol" pitchFamily="23" charset="2"/>
              <a:buChar char="e"/>
            </a:pPr>
            <a:r>
              <a:rPr lang="en-US" sz="2800" b="1">
                <a:sym typeface="Symbol" pitchFamily="23" charset="2"/>
              </a:rPr>
              <a:t>= 8.7 x 10</a:t>
            </a:r>
            <a:r>
              <a:rPr lang="en-US" sz="2800" b="1" baseline="30000">
                <a:sym typeface="Symbol" pitchFamily="23" charset="2"/>
              </a:rPr>
              <a:t>19</a:t>
            </a:r>
            <a:r>
              <a:rPr lang="en-US" sz="2800" b="1">
                <a:sym typeface="Symbol" pitchFamily="23" charset="2"/>
              </a:rPr>
              <a:t> P</a:t>
            </a:r>
            <a:r>
              <a:rPr lang="en-US" sz="2800" b="1">
                <a:ea typeface="Times New Roman" pitchFamily="23" charset="0"/>
                <a:cs typeface="Times New Roman" pitchFamily="23" charset="0"/>
                <a:sym typeface="Symbol" pitchFamily="23" charset="2"/>
              </a:rPr>
              <a:t>·</a:t>
            </a:r>
            <a:r>
              <a:rPr lang="en-US" sz="2800" b="1">
                <a:sym typeface="Symbol" pitchFamily="23" charset="2"/>
              </a:rPr>
              <a:t>A</a:t>
            </a:r>
          </a:p>
          <a:p>
            <a:pPr>
              <a:buFont typeface="Symbol" pitchFamily="23" charset="2"/>
              <a:buNone/>
            </a:pPr>
            <a:r>
              <a:rPr lang="en-US" sz="2800" b="1">
                <a:sym typeface="Symbol" pitchFamily="23" charset="2"/>
              </a:rPr>
              <a:t>		P = transition probability</a:t>
            </a:r>
          </a:p>
          <a:p>
            <a:pPr>
              <a:buFont typeface="Symbol" pitchFamily="23" charset="2"/>
              <a:buNone/>
            </a:pPr>
            <a:r>
              <a:rPr lang="en-US" sz="2800" b="1">
                <a:sym typeface="Symbol" pitchFamily="23" charset="2"/>
              </a:rPr>
              <a:t>		 	</a:t>
            </a:r>
            <a:r>
              <a:rPr lang="en-US" sz="2800" b="1">
                <a:solidFill>
                  <a:srgbClr val="008000"/>
                </a:solidFill>
                <a:sym typeface="Symbol" pitchFamily="23" charset="2"/>
              </a:rPr>
              <a:t>QM-allowed transitions, P ~ 0.1-1</a:t>
            </a:r>
          </a:p>
          <a:p>
            <a:pPr>
              <a:buFont typeface="Symbol" pitchFamily="23" charset="2"/>
              <a:buNone/>
            </a:pPr>
            <a:r>
              <a:rPr lang="en-US" sz="2800" b="1">
                <a:sym typeface="Symbol" pitchFamily="23" charset="2"/>
              </a:rPr>
              <a:t>		A = cross section target area </a:t>
            </a:r>
          </a:p>
          <a:p>
            <a:pPr>
              <a:buFont typeface="Symbol" pitchFamily="23" charset="2"/>
              <a:buNone/>
            </a:pPr>
            <a:r>
              <a:rPr lang="en-US" sz="2800" b="1">
                <a:sym typeface="Symbol" pitchFamily="23" charset="2"/>
              </a:rPr>
              <a:t>		 	</a:t>
            </a:r>
            <a:r>
              <a:rPr lang="en-US" sz="2800" b="1">
                <a:solidFill>
                  <a:srgbClr val="008000"/>
                </a:solidFill>
                <a:sym typeface="Symbol" pitchFamily="23" charset="2"/>
              </a:rPr>
              <a:t>(typical organic molecule, A ~ 10</a:t>
            </a:r>
            <a:r>
              <a:rPr lang="en-US" sz="2800" b="1" baseline="30000">
                <a:solidFill>
                  <a:srgbClr val="008000"/>
                </a:solidFill>
                <a:sym typeface="Symbol" pitchFamily="23" charset="2"/>
              </a:rPr>
              <a:t>-15</a:t>
            </a:r>
            <a:r>
              <a:rPr lang="en-US" sz="2800" b="1">
                <a:solidFill>
                  <a:srgbClr val="008000"/>
                </a:solidFill>
                <a:sym typeface="Symbol" pitchFamily="23" charset="2"/>
              </a:rPr>
              <a:t> cm</a:t>
            </a:r>
            <a:r>
              <a:rPr lang="en-US" sz="2800" b="1" baseline="30000">
                <a:solidFill>
                  <a:srgbClr val="008000"/>
                </a:solidFill>
                <a:sym typeface="Symbol" pitchFamily="23" charset="2"/>
              </a:rPr>
              <a:t>2</a:t>
            </a:r>
            <a:r>
              <a:rPr lang="en-US" sz="2800" b="1">
                <a:solidFill>
                  <a:srgbClr val="008000"/>
                </a:solidFill>
                <a:sym typeface="Symbol" pitchFamily="23" charset="2"/>
              </a:rPr>
              <a:t>)</a:t>
            </a:r>
          </a:p>
          <a:p>
            <a:pPr>
              <a:buFont typeface="Symbol" pitchFamily="23" charset="2"/>
              <a:buNone/>
            </a:pPr>
            <a:r>
              <a:rPr lang="en-US" sz="2800" b="1">
                <a:solidFill>
                  <a:srgbClr val="008000"/>
                </a:solidFill>
                <a:sym typeface="Symbol" pitchFamily="23" charset="2"/>
              </a:rPr>
              <a:t>			e.g.,  = 8.7 x 10</a:t>
            </a:r>
            <a:r>
              <a:rPr lang="en-US" sz="2800" b="1" baseline="30000">
                <a:solidFill>
                  <a:srgbClr val="008000"/>
                </a:solidFill>
                <a:sym typeface="Symbol" pitchFamily="23" charset="2"/>
              </a:rPr>
              <a:t>19</a:t>
            </a:r>
            <a:r>
              <a:rPr lang="en-US" sz="2800" b="1">
                <a:solidFill>
                  <a:srgbClr val="008000"/>
                </a:solidFill>
                <a:sym typeface="Symbol" pitchFamily="23" charset="2"/>
              </a:rPr>
              <a:t> (0.89) (10</a:t>
            </a:r>
            <a:r>
              <a:rPr lang="en-US" sz="2800" b="1" baseline="30000">
                <a:solidFill>
                  <a:srgbClr val="008000"/>
                </a:solidFill>
                <a:sym typeface="Symbol" pitchFamily="23" charset="2"/>
              </a:rPr>
              <a:t>-15</a:t>
            </a:r>
            <a:r>
              <a:rPr lang="en-US" sz="2800" b="1">
                <a:solidFill>
                  <a:srgbClr val="008000"/>
                </a:solidFill>
                <a:sym typeface="Symbol" pitchFamily="23" charset="2"/>
              </a:rPr>
              <a:t> cm</a:t>
            </a:r>
            <a:r>
              <a:rPr lang="en-US" sz="2800" b="1" baseline="30000">
                <a:solidFill>
                  <a:srgbClr val="008000"/>
                </a:solidFill>
                <a:sym typeface="Symbol" pitchFamily="23" charset="2"/>
              </a:rPr>
              <a:t>2</a:t>
            </a:r>
            <a:r>
              <a:rPr lang="en-US" sz="2800" b="1">
                <a:solidFill>
                  <a:srgbClr val="008000"/>
                </a:solidFill>
                <a:sym typeface="Wingdings" pitchFamily="23" charset="2"/>
              </a:rPr>
              <a:t>)</a:t>
            </a:r>
          </a:p>
          <a:p>
            <a:pPr>
              <a:buFont typeface="Symbol" pitchFamily="23" charset="2"/>
              <a:buNone/>
            </a:pPr>
            <a:r>
              <a:rPr lang="en-US" sz="2800" b="1">
                <a:solidFill>
                  <a:srgbClr val="008000"/>
                </a:solidFill>
                <a:sym typeface="Wingdings" pitchFamily="23" charset="2"/>
              </a:rPr>
              <a:t>		       		</a:t>
            </a:r>
            <a:r>
              <a:rPr lang="en-US" sz="2800" b="1">
                <a:solidFill>
                  <a:srgbClr val="008000"/>
                </a:solidFill>
                <a:sym typeface="Symbol" pitchFamily="23" charset="2"/>
              </a:rPr>
              <a:t> = 7.7 x 10</a:t>
            </a:r>
            <a:r>
              <a:rPr lang="en-US" sz="2800" b="1" baseline="30000">
                <a:solidFill>
                  <a:srgbClr val="008000"/>
                </a:solidFill>
                <a:sym typeface="Symbol" pitchFamily="23" charset="2"/>
              </a:rPr>
              <a:t>4</a:t>
            </a:r>
            <a:r>
              <a:rPr lang="en-US" sz="2800" b="1">
                <a:solidFill>
                  <a:srgbClr val="008000"/>
                </a:solidFill>
                <a:sym typeface="Symbol" pitchFamily="23" charset="2"/>
              </a:rPr>
              <a:t> L/cm</a:t>
            </a:r>
            <a:r>
              <a:rPr lang="en-US" sz="2800" b="1">
                <a:solidFill>
                  <a:srgbClr val="008000"/>
                </a:solidFill>
                <a:ea typeface="Times New Roman" pitchFamily="23" charset="0"/>
                <a:cs typeface="Times New Roman" pitchFamily="23" charset="0"/>
                <a:sym typeface="Symbol" pitchFamily="23" charset="2"/>
              </a:rPr>
              <a:t>·mol</a:t>
            </a:r>
            <a:endParaRPr lang="en-US" sz="2800" b="1">
              <a:solidFill>
                <a:srgbClr val="008000"/>
              </a:solidFill>
              <a:sym typeface="Wingdings" pitchFamily="23" charset="2"/>
            </a:endParaRPr>
          </a:p>
          <a:p>
            <a:pPr>
              <a:buFont typeface="Symbol" pitchFamily="23" charset="2"/>
              <a:buNone/>
            </a:pPr>
            <a:r>
              <a:rPr lang="en-US" sz="2800" b="1">
                <a:sym typeface="Wingdings" pitchFamily="23" charset="2"/>
              </a:rPr>
              <a:t>Strong absorption bands,  </a:t>
            </a:r>
            <a:r>
              <a:rPr lang="en-US" sz="2800" b="1">
                <a:sym typeface="Symbol" pitchFamily="23" charset="2"/>
              </a:rPr>
              <a:t></a:t>
            </a:r>
            <a:r>
              <a:rPr lang="en-US" sz="2800" b="1" baseline="-25000">
                <a:sym typeface="Symbol" pitchFamily="23" charset="2"/>
              </a:rPr>
              <a:t>max</a:t>
            </a:r>
            <a:r>
              <a:rPr lang="en-US" sz="2800" b="1">
                <a:sym typeface="Symbol" pitchFamily="23" charset="2"/>
              </a:rPr>
              <a:t> ~ 10</a:t>
            </a:r>
            <a:r>
              <a:rPr lang="en-US" sz="2800" b="1" baseline="30000">
                <a:sym typeface="Symbol" pitchFamily="23" charset="2"/>
              </a:rPr>
              <a:t>4</a:t>
            </a:r>
            <a:r>
              <a:rPr lang="en-US" sz="2800" b="1">
                <a:sym typeface="Symbol" pitchFamily="23" charset="2"/>
              </a:rPr>
              <a:t>-10</a:t>
            </a:r>
            <a:r>
              <a:rPr lang="en-US" sz="2800" b="1" baseline="30000">
                <a:sym typeface="Symbol" pitchFamily="23" charset="2"/>
              </a:rPr>
              <a:t>5</a:t>
            </a:r>
            <a:endParaRPr lang="en-US" sz="2800" b="1">
              <a:sym typeface="Symbol" pitchFamily="23" charset="2"/>
            </a:endParaRPr>
          </a:p>
          <a:p>
            <a:pPr>
              <a:buFont typeface="Wingdings" pitchFamily="23" charset="2"/>
              <a:buChar char="à"/>
            </a:pPr>
            <a:r>
              <a:rPr lang="en-US" sz="2800" b="1">
                <a:sym typeface="Symbol" pitchFamily="23" charset="2"/>
              </a:rPr>
              <a:t>Low intensity bands, </a:t>
            </a:r>
            <a:r>
              <a:rPr lang="en-US" sz="2800" b="1" baseline="-25000">
                <a:sym typeface="Symbol" pitchFamily="23" charset="2"/>
              </a:rPr>
              <a:t>max</a:t>
            </a:r>
            <a:r>
              <a:rPr lang="en-US" sz="2800" b="1">
                <a:sym typeface="Symbol" pitchFamily="23" charset="2"/>
              </a:rPr>
              <a:t> &lt; 10</a:t>
            </a:r>
            <a:r>
              <a:rPr lang="en-US" sz="2800" b="1" baseline="30000">
                <a:sym typeface="Symbol" pitchFamily="23" charset="2"/>
              </a:rPr>
              <a:t>3</a:t>
            </a:r>
            <a:endParaRPr lang="en-US" sz="2800" b="1">
              <a:sym typeface="Symbol" pitchFamily="23" charset="2"/>
            </a:endParaRPr>
          </a:p>
          <a:p>
            <a:pPr>
              <a:buFont typeface="Wingdings" pitchFamily="23" charset="2"/>
              <a:buNone/>
            </a:pPr>
            <a:r>
              <a:rPr lang="en-US" sz="2800" b="1">
                <a:solidFill>
                  <a:srgbClr val="008000"/>
                </a:solidFill>
                <a:sym typeface="Symbol" pitchFamily="23" charset="2"/>
              </a:rPr>
              <a:t>		QM-forbidden transitions, P &lt; 0.01</a:t>
            </a:r>
            <a:endParaRPr lang="en-US" sz="2800" b="1" baseline="30000">
              <a:sym typeface="Symbol" pitchFamily="23" charset="2"/>
            </a:endParaRPr>
          </a:p>
          <a:p>
            <a:pPr>
              <a:buFont typeface="Wingdings" pitchFamily="23" charset="2"/>
              <a:buChar char="à"/>
            </a:pPr>
            <a:endParaRPr lang="en-US" sz="2800" b="1" baseline="30000">
              <a:sym typeface="Symbol" pitchFamily="23" charset="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  <a:noFill/>
          <a:ln/>
        </p:spPr>
        <p:txBody>
          <a:bodyPr lIns="92075" tIns="46038" rIns="92075" bIns="46038"/>
          <a:lstStyle/>
          <a:p>
            <a:r>
              <a:rPr lang="en-US" b="1"/>
              <a:t>Absorption - Relaxation</a:t>
            </a:r>
          </a:p>
        </p:txBody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8915400" cy="46482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Absorption process:</a:t>
            </a:r>
          </a:p>
          <a:p>
            <a:pPr>
              <a:buFontTx/>
              <a:buNone/>
            </a:pPr>
            <a:r>
              <a:rPr lang="en-US" b="1"/>
              <a:t>	M  +  h</a:t>
            </a:r>
            <a:r>
              <a:rPr lang="en-US" b="1">
                <a:latin typeface="Symbol" pitchFamily="23" charset="2"/>
              </a:rPr>
              <a:t>n</a:t>
            </a:r>
            <a:r>
              <a:rPr lang="en-US" b="1"/>
              <a:t> </a:t>
            </a:r>
            <a:r>
              <a:rPr lang="en-US" b="1">
                <a:sym typeface="Wingdings" pitchFamily="23" charset="2"/>
              </a:rPr>
              <a:t></a:t>
            </a:r>
            <a:r>
              <a:rPr lang="en-US" b="1"/>
              <a:t>     M</a:t>
            </a:r>
            <a:r>
              <a:rPr lang="en-US" b="1" baseline="30000"/>
              <a:t>*       </a:t>
            </a:r>
            <a:r>
              <a:rPr lang="en-US" b="1">
                <a:sym typeface="Wingdings" pitchFamily="23" charset="2"/>
              </a:rPr>
              <a:t></a:t>
            </a:r>
            <a:r>
              <a:rPr lang="en-US" b="1"/>
              <a:t>  (?)</a:t>
            </a:r>
          </a:p>
          <a:p>
            <a:pPr>
              <a:buFontTx/>
              <a:buNone/>
            </a:pPr>
            <a:r>
              <a:rPr lang="en-US" b="1"/>
              <a:t>			(t</a:t>
            </a:r>
            <a:r>
              <a:rPr lang="en-US" b="1" baseline="-25000"/>
              <a:t>1/2</a:t>
            </a:r>
            <a:r>
              <a:rPr lang="en-US" b="1"/>
              <a:t> ~ 10</a:t>
            </a:r>
            <a:r>
              <a:rPr lang="en-US" b="1" baseline="30000"/>
              <a:t>-8</a:t>
            </a:r>
            <a:r>
              <a:rPr lang="en-US" b="1"/>
              <a:t> – 10</a:t>
            </a:r>
            <a:r>
              <a:rPr lang="en-US" b="1" baseline="30000"/>
              <a:t>-9 </a:t>
            </a:r>
            <a:r>
              <a:rPr lang="en-US" b="1"/>
              <a:t>sec)		</a:t>
            </a:r>
          </a:p>
          <a:p>
            <a:pPr>
              <a:buFontTx/>
              <a:buNone/>
            </a:pPr>
            <a:r>
              <a:rPr lang="en-US" b="1"/>
              <a:t>Relaxation processes:</a:t>
            </a:r>
          </a:p>
          <a:p>
            <a:pPr>
              <a:buFontTx/>
              <a:buNone/>
            </a:pPr>
            <a:r>
              <a:rPr lang="en-US" b="1"/>
              <a:t>	M</a:t>
            </a:r>
            <a:r>
              <a:rPr lang="en-US" b="1" baseline="30000"/>
              <a:t>*</a:t>
            </a:r>
            <a:r>
              <a:rPr lang="en-US" b="1"/>
              <a:t>  </a:t>
            </a:r>
            <a:r>
              <a:rPr lang="en-US" b="1">
                <a:sym typeface="Wingdings" pitchFamily="23" charset="2"/>
              </a:rPr>
              <a:t></a:t>
            </a:r>
            <a:r>
              <a:rPr lang="en-US" b="1"/>
              <a:t>  M  +  heat </a:t>
            </a:r>
            <a:r>
              <a:rPr lang="en-US" b="1">
                <a:solidFill>
                  <a:srgbClr val="008000"/>
                </a:solidFill>
              </a:rPr>
              <a:t>(most common)</a:t>
            </a:r>
          </a:p>
          <a:p>
            <a:pPr>
              <a:buFontTx/>
              <a:buNone/>
            </a:pPr>
            <a:r>
              <a:rPr lang="en-US" b="1"/>
              <a:t>	M</a:t>
            </a:r>
            <a:r>
              <a:rPr lang="en-US" b="1" baseline="30000"/>
              <a:t>*</a:t>
            </a:r>
            <a:r>
              <a:rPr lang="en-US" b="1"/>
              <a:t>  </a:t>
            </a:r>
            <a:r>
              <a:rPr lang="en-US" b="1">
                <a:sym typeface="Wingdings" pitchFamily="23" charset="2"/>
              </a:rPr>
              <a:t></a:t>
            </a:r>
            <a:r>
              <a:rPr lang="en-US" b="1"/>
              <a:t>  A + B </a:t>
            </a:r>
            <a:r>
              <a:rPr lang="en-US" b="1">
                <a:solidFill>
                  <a:srgbClr val="008000"/>
                </a:solidFill>
              </a:rPr>
              <a:t>(photochemical RXN)</a:t>
            </a:r>
          </a:p>
          <a:p>
            <a:pPr>
              <a:buFontTx/>
              <a:buNone/>
            </a:pPr>
            <a:r>
              <a:rPr lang="en-US" b="1"/>
              <a:t>	M</a:t>
            </a:r>
            <a:r>
              <a:rPr lang="en-US" b="1" baseline="30000"/>
              <a:t>*</a:t>
            </a:r>
            <a:r>
              <a:rPr lang="en-US" b="1"/>
              <a:t>  </a:t>
            </a:r>
            <a:r>
              <a:rPr lang="en-US" b="1">
                <a:sym typeface="Wingdings" pitchFamily="23" charset="2"/>
              </a:rPr>
              <a:t></a:t>
            </a:r>
            <a:r>
              <a:rPr lang="en-US" b="1"/>
              <a:t>  M  + h</a:t>
            </a:r>
            <a:r>
              <a:rPr lang="en-US" b="1">
                <a:latin typeface="Symbol" pitchFamily="23" charset="2"/>
              </a:rPr>
              <a:t>n </a:t>
            </a:r>
            <a:r>
              <a:rPr lang="en-US" b="1">
                <a:solidFill>
                  <a:srgbClr val="008000"/>
                </a:solidFill>
              </a:rPr>
              <a:t>(fluorescence, phosphorescence)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38200"/>
          </a:xfrm>
        </p:spPr>
        <p:txBody>
          <a:bodyPr/>
          <a:lstStyle/>
          <a:p>
            <a:r>
              <a:rPr lang="en-US" sz="4000" b="1"/>
              <a:t>Foundations of Absorption Studies</a:t>
            </a:r>
          </a:p>
        </p:txBody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991600" cy="4876800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/>
              <a:t>Absorption usually correlated with excitation of bonding electrons</a:t>
            </a:r>
          </a:p>
          <a:p>
            <a:pPr>
              <a:buFontTx/>
              <a:buNone/>
            </a:pPr>
            <a:r>
              <a:rPr lang="en-US" sz="3600" b="1">
                <a:sym typeface="Wingdings" pitchFamily="23" charset="2"/>
              </a:rPr>
              <a:t>		 </a:t>
            </a:r>
            <a:r>
              <a:rPr lang="el-GR" sz="3600" b="1">
                <a:ea typeface="Times New Roman" pitchFamily="23" charset="0"/>
                <a:cs typeface="Times New Roman" pitchFamily="23" charset="0"/>
                <a:sym typeface="Wingdings" pitchFamily="23" charset="2"/>
              </a:rPr>
              <a:t>λ</a:t>
            </a:r>
            <a:r>
              <a:rPr lang="en-US" sz="3600" b="1">
                <a:ea typeface="Times New Roman" pitchFamily="23" charset="0"/>
                <a:cs typeface="Times New Roman" pitchFamily="23" charset="0"/>
                <a:sym typeface="Wingdings" pitchFamily="23" charset="2"/>
              </a:rPr>
              <a:t> location associatied with bond types</a:t>
            </a:r>
          </a:p>
          <a:p>
            <a:pPr>
              <a:buFontTx/>
              <a:buNone/>
            </a:pPr>
            <a:r>
              <a:rPr lang="en-US" sz="3600" b="1">
                <a:ea typeface="Times New Roman" pitchFamily="23" charset="0"/>
                <a:cs typeface="Times New Roman" pitchFamily="23" charset="0"/>
                <a:sym typeface="Wingdings" pitchFamily="23" charset="2"/>
              </a:rPr>
              <a:t>		 functional groups</a:t>
            </a:r>
          </a:p>
          <a:p>
            <a:pPr>
              <a:buFontTx/>
              <a:buNone/>
            </a:pPr>
            <a:r>
              <a:rPr lang="en-US" sz="3600" b="1">
                <a:ea typeface="Times New Roman" pitchFamily="23" charset="0"/>
                <a:cs typeface="Times New Roman" pitchFamily="23" charset="0"/>
                <a:sym typeface="Wingdings" pitchFamily="23" charset="2"/>
              </a:rPr>
              <a:t>			</a:t>
            </a:r>
            <a:r>
              <a:rPr lang="en-US" sz="3600" b="1">
                <a:solidFill>
                  <a:srgbClr val="008000"/>
                </a:solidFill>
                <a:ea typeface="Times New Roman" pitchFamily="23" charset="0"/>
                <a:cs typeface="Times New Roman" pitchFamily="23" charset="0"/>
                <a:sym typeface="Wingdings" pitchFamily="23" charset="2"/>
              </a:rPr>
              <a:t>(good for identification purposes)</a:t>
            </a:r>
          </a:p>
          <a:p>
            <a:pPr>
              <a:buFontTx/>
              <a:buNone/>
            </a:pPr>
            <a:r>
              <a:rPr lang="en-US" sz="3600" b="1">
                <a:ea typeface="Times New Roman" pitchFamily="23" charset="0"/>
                <a:cs typeface="Times New Roman" pitchFamily="23" charset="0"/>
                <a:sym typeface="Wingdings" pitchFamily="23" charset="2"/>
              </a:rPr>
              <a:t>		 quantitative evaluation</a:t>
            </a:r>
          </a:p>
          <a:p>
            <a:pPr>
              <a:buFontTx/>
              <a:buNone/>
            </a:pPr>
            <a:r>
              <a:rPr lang="en-US" sz="3600" b="1">
                <a:ea typeface="Times New Roman" pitchFamily="23" charset="0"/>
                <a:cs typeface="Times New Roman" pitchFamily="23" charset="0"/>
                <a:sym typeface="Wingdings" pitchFamily="23" charset="2"/>
              </a:rPr>
              <a:t>			</a:t>
            </a:r>
            <a:r>
              <a:rPr lang="en-US" sz="3600" b="1">
                <a:solidFill>
                  <a:srgbClr val="008000"/>
                </a:solidFill>
                <a:ea typeface="Times New Roman" pitchFamily="23" charset="0"/>
                <a:cs typeface="Times New Roman" pitchFamily="23" charset="0"/>
                <a:sym typeface="Wingdings" pitchFamily="23" charset="2"/>
              </a:rPr>
              <a:t>(via Beer-Lambert Law, A = </a:t>
            </a:r>
            <a:r>
              <a:rPr lang="en-US" sz="3600" b="1">
                <a:solidFill>
                  <a:srgbClr val="008000"/>
                </a:solidFill>
                <a:ea typeface="Times New Roman" pitchFamily="23" charset="0"/>
                <a:cs typeface="Times New Roman" pitchFamily="23" charset="0"/>
                <a:sym typeface="Symbol" pitchFamily="23" charset="2"/>
              </a:rPr>
              <a:t>·</a:t>
            </a:r>
            <a:r>
              <a:rPr lang="en-US" sz="3600" b="1">
                <a:solidFill>
                  <a:srgbClr val="008000"/>
                </a:solidFill>
                <a:ea typeface="Times New Roman" pitchFamily="23" charset="0"/>
                <a:cs typeface="Times New Roman" pitchFamily="23" charset="0"/>
                <a:sym typeface="Wingdings" pitchFamily="23" charset="2"/>
              </a:rPr>
              <a:t>b·c)</a:t>
            </a:r>
            <a:endParaRPr lang="el-GR" sz="3600" b="1">
              <a:solidFill>
                <a:srgbClr val="008000"/>
              </a:solidFill>
              <a:ea typeface="Times New Roman" pitchFamily="23" charset="0"/>
              <a:cs typeface="Times New Roman" pitchFamily="23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991600" cy="1371600"/>
          </a:xfrm>
        </p:spPr>
        <p:txBody>
          <a:bodyPr/>
          <a:lstStyle/>
          <a:p>
            <a:r>
              <a:rPr lang="en-US" b="1"/>
              <a:t>“Visible” Spectra: </a:t>
            </a:r>
            <a:br>
              <a:rPr lang="en-US" b="1"/>
            </a:br>
            <a:r>
              <a:rPr lang="en-US" b="1"/>
              <a:t>Micro-environmental Effects</a:t>
            </a:r>
          </a:p>
        </p:txBody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828800"/>
            <a:ext cx="4343400" cy="4419600"/>
          </a:xfrm>
        </p:spPr>
        <p:txBody>
          <a:bodyPr/>
          <a:lstStyle/>
          <a:p>
            <a:pPr>
              <a:buFontTx/>
              <a:buNone/>
            </a:pPr>
            <a:r>
              <a:rPr lang="en-US"/>
              <a:t>	</a:t>
            </a:r>
            <a:r>
              <a:rPr lang="en-US" b="1"/>
              <a:t>Fig. 14-1, pg 368 </a:t>
            </a:r>
            <a:r>
              <a:rPr lang="en-US" b="1">
                <a:solidFill>
                  <a:schemeClr val="tx2"/>
                </a:solidFill>
              </a:rPr>
              <a:t>Visible</a:t>
            </a:r>
            <a:r>
              <a:rPr lang="en-US" b="1"/>
              <a:t> absorption spectra for 1,2,4,5-tetrazine </a:t>
            </a:r>
          </a:p>
          <a:p>
            <a:pPr>
              <a:buFontTx/>
              <a:buNone/>
            </a:pPr>
            <a:r>
              <a:rPr lang="en-US" b="1"/>
              <a:t>(a) gas phase,</a:t>
            </a:r>
          </a:p>
          <a:p>
            <a:pPr>
              <a:buFontTx/>
              <a:buNone/>
            </a:pPr>
            <a:r>
              <a:rPr lang="en-US" b="1"/>
              <a:t>(b) in nonpolar solvent, </a:t>
            </a:r>
          </a:p>
          <a:p>
            <a:pPr>
              <a:buFontTx/>
              <a:buNone/>
            </a:pPr>
            <a:r>
              <a:rPr lang="en-US" b="1"/>
              <a:t>(c) in polar solvent.</a:t>
            </a:r>
          </a:p>
        </p:txBody>
      </p:sp>
      <p:graphicFrame>
        <p:nvGraphicFramePr>
          <p:cNvPr id="254980" name="Object 4"/>
          <p:cNvGraphicFramePr>
            <a:graphicFrameLocks noChangeAspect="1"/>
          </p:cNvGraphicFramePr>
          <p:nvPr/>
        </p:nvGraphicFramePr>
        <p:xfrm>
          <a:off x="4953000" y="1676400"/>
          <a:ext cx="3895725" cy="4943475"/>
        </p:xfrm>
        <a:graphic>
          <a:graphicData uri="http://schemas.openxmlformats.org/presentationml/2006/ole">
            <p:oleObj spid="_x0000_s254980" name="Clip" r:id="rId3" imgW="3895238" imgH="4942857" progId="MS_ClipArt_Gallery.2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Types of Transitions in UV-VIS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458200" cy="41148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Three types of transitions</a:t>
            </a:r>
          </a:p>
          <a:p>
            <a:pPr>
              <a:buFontTx/>
              <a:buNone/>
            </a:pPr>
            <a:r>
              <a:rPr lang="en-US" b="1"/>
              <a:t>	</a:t>
            </a:r>
            <a:r>
              <a:rPr lang="en-US" b="1">
                <a:solidFill>
                  <a:srgbClr val="008000"/>
                </a:solidFill>
              </a:rPr>
              <a:t>1.</a:t>
            </a:r>
            <a:r>
              <a:rPr lang="en-US" b="1">
                <a:solidFill>
                  <a:srgbClr val="008000"/>
                </a:solidFill>
                <a:latin typeface="Courier New" pitchFamily="23" charset="0"/>
              </a:rPr>
              <a:t> </a:t>
            </a:r>
            <a:r>
              <a:rPr lang="en-US">
                <a:solidFill>
                  <a:srgbClr val="008000"/>
                </a:solidFill>
                <a:latin typeface="Symbol" pitchFamily="23" charset="2"/>
              </a:rPr>
              <a:t>p</a:t>
            </a:r>
            <a:r>
              <a:rPr lang="en-US" b="1">
                <a:solidFill>
                  <a:srgbClr val="008000"/>
                </a:solidFill>
              </a:rPr>
              <a:t>,</a:t>
            </a:r>
            <a:r>
              <a:rPr lang="en-US" b="1">
                <a:solidFill>
                  <a:srgbClr val="008000"/>
                </a:solidFill>
                <a:latin typeface="Courier New" pitchFamily="23" charset="0"/>
              </a:rPr>
              <a:t> </a:t>
            </a:r>
            <a:r>
              <a:rPr lang="en-US">
                <a:solidFill>
                  <a:srgbClr val="008000"/>
                </a:solidFill>
                <a:latin typeface="Symbol" pitchFamily="23" charset="2"/>
              </a:rPr>
              <a:t>s</a:t>
            </a:r>
            <a:r>
              <a:rPr lang="en-US" b="1">
                <a:solidFill>
                  <a:srgbClr val="008000"/>
                </a:solidFill>
              </a:rPr>
              <a:t>, and n electrons</a:t>
            </a:r>
          </a:p>
          <a:p>
            <a:pPr>
              <a:buFontTx/>
              <a:buNone/>
            </a:pPr>
            <a:r>
              <a:rPr lang="en-US" b="1">
                <a:solidFill>
                  <a:srgbClr val="008000"/>
                </a:solidFill>
              </a:rPr>
              <a:t>		(organics, molecular/ionic  + inorganics)</a:t>
            </a:r>
          </a:p>
          <a:p>
            <a:pPr>
              <a:buFontTx/>
              <a:buNone/>
            </a:pPr>
            <a:r>
              <a:rPr lang="en-US" b="1"/>
              <a:t>	2. d &amp; f electrons</a:t>
            </a:r>
          </a:p>
          <a:p>
            <a:pPr>
              <a:buFontTx/>
              <a:buNone/>
            </a:pPr>
            <a:r>
              <a:rPr lang="en-US" b="1"/>
              <a:t>		(transition metal complexes)</a:t>
            </a:r>
          </a:p>
          <a:p>
            <a:pPr>
              <a:buFontTx/>
              <a:buNone/>
            </a:pPr>
            <a:r>
              <a:rPr lang="en-US" b="1"/>
              <a:t>	3. charge transfer electrons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609600"/>
          </a:xfrm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Types of Transitions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9144000" cy="10668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Electron distribution in </a:t>
            </a:r>
            <a:r>
              <a:rPr lang="en-US" b="1">
                <a:sym typeface="Symbol" pitchFamily="23" charset="2"/>
              </a:rPr>
              <a:t> and </a:t>
            </a:r>
            <a:r>
              <a:rPr lang="en-US" b="1"/>
              <a:t> molecular orbitals.</a:t>
            </a:r>
          </a:p>
        </p:txBody>
      </p:sp>
      <p:graphicFrame>
        <p:nvGraphicFramePr>
          <p:cNvPr id="245764" name="Object 4"/>
          <p:cNvGraphicFramePr>
            <a:graphicFrameLocks noChangeAspect="1"/>
          </p:cNvGraphicFramePr>
          <p:nvPr/>
        </p:nvGraphicFramePr>
        <p:xfrm>
          <a:off x="2057400" y="1960563"/>
          <a:ext cx="4953000" cy="3992562"/>
        </p:xfrm>
        <a:graphic>
          <a:graphicData uri="http://schemas.openxmlformats.org/presentationml/2006/ole">
            <p:oleObj spid="_x0000_s245764" name="Clip" r:id="rId3" imgW="5400000" imgH="4352381" progId="MS_ClipArt_Gallery.2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609600"/>
          </a:xfrm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Types of Transitions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247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914400"/>
            <a:ext cx="8839200" cy="6096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	Types of molecular orbitals in formaldehyde.</a:t>
            </a:r>
          </a:p>
        </p:txBody>
      </p:sp>
      <p:graphicFrame>
        <p:nvGraphicFramePr>
          <p:cNvPr id="247812" name="Object 4"/>
          <p:cNvGraphicFramePr>
            <a:graphicFrameLocks noChangeAspect="1"/>
          </p:cNvGraphicFramePr>
          <p:nvPr/>
        </p:nvGraphicFramePr>
        <p:xfrm>
          <a:off x="542925" y="2209800"/>
          <a:ext cx="7991475" cy="3352800"/>
        </p:xfrm>
        <a:graphic>
          <a:graphicData uri="http://schemas.openxmlformats.org/presentationml/2006/ole">
            <p:oleObj spid="_x0000_s247812" name="Clip" r:id="rId3" imgW="4561905" imgH="1914286" progId="MS_ClipArt_Gallery.2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Absorbing Species Containing</a:t>
            </a:r>
            <a:r>
              <a:rPr lang="en-US" b="1">
                <a:solidFill>
                  <a:srgbClr val="CC3300"/>
                </a:solidFill>
                <a:latin typeface="Courier New" pitchFamily="23" charset="0"/>
              </a:rPr>
              <a:t> </a:t>
            </a:r>
            <a:r>
              <a:rPr lang="en-US" b="1">
                <a:solidFill>
                  <a:srgbClr val="CC3300"/>
                </a:solidFill>
                <a:latin typeface="Symbol" pitchFamily="23" charset="2"/>
              </a:rPr>
              <a:t>p</a:t>
            </a:r>
            <a:r>
              <a:rPr lang="en-US" b="1">
                <a:solidFill>
                  <a:srgbClr val="CC3300"/>
                </a:solidFill>
              </a:rPr>
              <a:t>,</a:t>
            </a:r>
            <a:r>
              <a:rPr lang="en-US" b="1">
                <a:solidFill>
                  <a:srgbClr val="CC3300"/>
                </a:solidFill>
                <a:latin typeface="Courier New" pitchFamily="23" charset="0"/>
              </a:rPr>
              <a:t> </a:t>
            </a:r>
            <a:r>
              <a:rPr lang="en-US" b="1">
                <a:solidFill>
                  <a:srgbClr val="CC3300"/>
                </a:solidFill>
                <a:latin typeface="Symbol" pitchFamily="23" charset="2"/>
              </a:rPr>
              <a:t>s</a:t>
            </a:r>
            <a:r>
              <a:rPr lang="en-US" b="1">
                <a:solidFill>
                  <a:srgbClr val="CC3300"/>
                </a:solidFill>
              </a:rPr>
              <a:t>, and n Electrons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4958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	Electronic molecular energy levels.</a:t>
            </a:r>
          </a:p>
        </p:txBody>
      </p:sp>
      <p:sp>
        <p:nvSpPr>
          <p:cNvPr id="250884" name="Line 4"/>
          <p:cNvSpPr>
            <a:spLocks noChangeShapeType="1"/>
          </p:cNvSpPr>
          <p:nvPr/>
        </p:nvSpPr>
        <p:spPr bwMode="auto">
          <a:xfrm>
            <a:off x="1600200" y="3276600"/>
            <a:ext cx="3429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885" name="Line 5"/>
          <p:cNvSpPr>
            <a:spLocks noChangeShapeType="1"/>
          </p:cNvSpPr>
          <p:nvPr/>
        </p:nvSpPr>
        <p:spPr bwMode="auto">
          <a:xfrm>
            <a:off x="1600200" y="3810000"/>
            <a:ext cx="3429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886" name="Line 6"/>
          <p:cNvSpPr>
            <a:spLocks noChangeShapeType="1"/>
          </p:cNvSpPr>
          <p:nvPr/>
        </p:nvSpPr>
        <p:spPr bwMode="auto">
          <a:xfrm>
            <a:off x="1600200" y="4419600"/>
            <a:ext cx="3429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887" name="Rectangle 7"/>
          <p:cNvSpPr>
            <a:spLocks noChangeArrowheads="1"/>
          </p:cNvSpPr>
          <p:nvPr/>
        </p:nvSpPr>
        <p:spPr bwMode="auto">
          <a:xfrm>
            <a:off x="1355725" y="4265613"/>
            <a:ext cx="3079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Arial" pitchFamily="23" charset="0"/>
              </a:rPr>
              <a:t>n</a:t>
            </a:r>
          </a:p>
        </p:txBody>
      </p:sp>
      <p:sp>
        <p:nvSpPr>
          <p:cNvPr id="250888" name="Rectangle 8"/>
          <p:cNvSpPr>
            <a:spLocks noChangeArrowheads="1"/>
          </p:cNvSpPr>
          <p:nvPr/>
        </p:nvSpPr>
        <p:spPr bwMode="auto">
          <a:xfrm>
            <a:off x="1279525" y="3565525"/>
            <a:ext cx="452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Symbol" pitchFamily="23" charset="2"/>
              </a:rPr>
              <a:t>p</a:t>
            </a:r>
            <a:r>
              <a:rPr lang="en-US" b="1" baseline="30000">
                <a:latin typeface="Symbol" pitchFamily="23" charset="2"/>
              </a:rPr>
              <a:t>*</a:t>
            </a:r>
          </a:p>
        </p:txBody>
      </p:sp>
      <p:sp>
        <p:nvSpPr>
          <p:cNvPr id="250889" name="Line 9"/>
          <p:cNvSpPr>
            <a:spLocks noChangeShapeType="1"/>
          </p:cNvSpPr>
          <p:nvPr/>
        </p:nvSpPr>
        <p:spPr bwMode="auto">
          <a:xfrm>
            <a:off x="1600200" y="5562600"/>
            <a:ext cx="3352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890" name="Rectangle 10"/>
          <p:cNvSpPr>
            <a:spLocks noChangeArrowheads="1"/>
          </p:cNvSpPr>
          <p:nvPr/>
        </p:nvSpPr>
        <p:spPr bwMode="auto">
          <a:xfrm>
            <a:off x="1203325" y="5318125"/>
            <a:ext cx="350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Symbol" pitchFamily="23" charset="2"/>
              </a:rPr>
              <a:t>p</a:t>
            </a:r>
          </a:p>
        </p:txBody>
      </p:sp>
      <p:sp>
        <p:nvSpPr>
          <p:cNvPr id="250891" name="Line 11"/>
          <p:cNvSpPr>
            <a:spLocks noChangeShapeType="1"/>
          </p:cNvSpPr>
          <p:nvPr/>
        </p:nvSpPr>
        <p:spPr bwMode="auto">
          <a:xfrm>
            <a:off x="1600200" y="6096000"/>
            <a:ext cx="3429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892" name="Rectangle 12"/>
          <p:cNvSpPr>
            <a:spLocks noChangeArrowheads="1"/>
          </p:cNvSpPr>
          <p:nvPr/>
        </p:nvSpPr>
        <p:spPr bwMode="auto">
          <a:xfrm>
            <a:off x="1279525" y="5851525"/>
            <a:ext cx="368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Symbol" pitchFamily="23" charset="2"/>
              </a:rPr>
              <a:t>s</a:t>
            </a:r>
          </a:p>
        </p:txBody>
      </p:sp>
      <p:sp>
        <p:nvSpPr>
          <p:cNvPr id="250893" name="Rectangle 13"/>
          <p:cNvSpPr>
            <a:spLocks noChangeArrowheads="1"/>
          </p:cNvSpPr>
          <p:nvPr/>
        </p:nvSpPr>
        <p:spPr bwMode="auto">
          <a:xfrm>
            <a:off x="1187450" y="3048000"/>
            <a:ext cx="469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Symbol" pitchFamily="23" charset="2"/>
              </a:rPr>
              <a:t>s</a:t>
            </a:r>
            <a:r>
              <a:rPr lang="en-US" b="1" baseline="30000">
                <a:latin typeface="Symbol" pitchFamily="23" charset="2"/>
              </a:rPr>
              <a:t>*</a:t>
            </a:r>
          </a:p>
        </p:txBody>
      </p:sp>
      <p:sp>
        <p:nvSpPr>
          <p:cNvPr id="250894" name="Line 14"/>
          <p:cNvSpPr>
            <a:spLocks noChangeShapeType="1"/>
          </p:cNvSpPr>
          <p:nvPr/>
        </p:nvSpPr>
        <p:spPr bwMode="auto">
          <a:xfrm flipV="1">
            <a:off x="1828800" y="3276600"/>
            <a:ext cx="0" cy="2819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895" name="Line 15"/>
          <p:cNvSpPr>
            <a:spLocks noChangeShapeType="1"/>
          </p:cNvSpPr>
          <p:nvPr/>
        </p:nvSpPr>
        <p:spPr bwMode="auto">
          <a:xfrm>
            <a:off x="1828800" y="3276600"/>
            <a:ext cx="7620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896" name="Line 16"/>
          <p:cNvSpPr>
            <a:spLocks noChangeShapeType="1"/>
          </p:cNvSpPr>
          <p:nvPr/>
        </p:nvSpPr>
        <p:spPr bwMode="auto">
          <a:xfrm flipH="1">
            <a:off x="1752600" y="3276600"/>
            <a:ext cx="7620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897" name="Line 17"/>
          <p:cNvSpPr>
            <a:spLocks noChangeShapeType="1"/>
          </p:cNvSpPr>
          <p:nvPr/>
        </p:nvSpPr>
        <p:spPr bwMode="auto">
          <a:xfrm flipV="1">
            <a:off x="1600200" y="49530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898" name="Line 18"/>
          <p:cNvSpPr>
            <a:spLocks noChangeShapeType="1"/>
          </p:cNvSpPr>
          <p:nvPr/>
        </p:nvSpPr>
        <p:spPr bwMode="auto">
          <a:xfrm>
            <a:off x="1600200" y="4953000"/>
            <a:ext cx="762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899" name="Line 19"/>
          <p:cNvSpPr>
            <a:spLocks noChangeShapeType="1"/>
          </p:cNvSpPr>
          <p:nvPr/>
        </p:nvSpPr>
        <p:spPr bwMode="auto">
          <a:xfrm flipH="1">
            <a:off x="1524000" y="4953000"/>
            <a:ext cx="762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00" name="Rectangle 20"/>
          <p:cNvSpPr>
            <a:spLocks noChangeArrowheads="1"/>
          </p:cNvSpPr>
          <p:nvPr/>
        </p:nvSpPr>
        <p:spPr bwMode="auto">
          <a:xfrm rot="16200000">
            <a:off x="1443831" y="4628357"/>
            <a:ext cx="3762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Symbol" pitchFamily="23" charset="2"/>
              </a:rPr>
              <a:t>s</a:t>
            </a:r>
            <a:r>
              <a:rPr lang="en-US" sz="1600" b="1" baseline="30000">
                <a:latin typeface="Symbol" pitchFamily="23" charset="2"/>
              </a:rPr>
              <a:t>*</a:t>
            </a:r>
          </a:p>
        </p:txBody>
      </p:sp>
      <p:sp>
        <p:nvSpPr>
          <p:cNvPr id="250901" name="Rectangle 21"/>
          <p:cNvSpPr>
            <a:spLocks noChangeArrowheads="1"/>
          </p:cNvSpPr>
          <p:nvPr/>
        </p:nvSpPr>
        <p:spPr bwMode="auto">
          <a:xfrm>
            <a:off x="5165725" y="3122613"/>
            <a:ext cx="13795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Arial" pitchFamily="23" charset="0"/>
              </a:rPr>
              <a:t>Antibonding</a:t>
            </a:r>
          </a:p>
        </p:txBody>
      </p:sp>
      <p:sp>
        <p:nvSpPr>
          <p:cNvPr id="250902" name="Rectangle 22"/>
          <p:cNvSpPr>
            <a:spLocks noChangeArrowheads="1"/>
          </p:cNvSpPr>
          <p:nvPr/>
        </p:nvSpPr>
        <p:spPr bwMode="auto">
          <a:xfrm>
            <a:off x="5241925" y="3656013"/>
            <a:ext cx="13795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Arial" pitchFamily="23" charset="0"/>
              </a:rPr>
              <a:t>Antibonding</a:t>
            </a:r>
          </a:p>
        </p:txBody>
      </p:sp>
      <p:sp>
        <p:nvSpPr>
          <p:cNvPr id="250903" name="Rectangle 23"/>
          <p:cNvSpPr>
            <a:spLocks noChangeArrowheads="1"/>
          </p:cNvSpPr>
          <p:nvPr/>
        </p:nvSpPr>
        <p:spPr bwMode="auto">
          <a:xfrm>
            <a:off x="5241925" y="4265613"/>
            <a:ext cx="1377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Arial" pitchFamily="23" charset="0"/>
              </a:rPr>
              <a:t>Nonbonding</a:t>
            </a:r>
          </a:p>
        </p:txBody>
      </p:sp>
      <p:sp>
        <p:nvSpPr>
          <p:cNvPr id="250904" name="Rectangle 24"/>
          <p:cNvSpPr>
            <a:spLocks noChangeArrowheads="1"/>
          </p:cNvSpPr>
          <p:nvPr/>
        </p:nvSpPr>
        <p:spPr bwMode="auto">
          <a:xfrm>
            <a:off x="5165725" y="5408613"/>
            <a:ext cx="10064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Arial" pitchFamily="23" charset="0"/>
              </a:rPr>
              <a:t>Bonding</a:t>
            </a:r>
          </a:p>
        </p:txBody>
      </p:sp>
      <p:sp>
        <p:nvSpPr>
          <p:cNvPr id="250905" name="Rectangle 25"/>
          <p:cNvSpPr>
            <a:spLocks noChangeArrowheads="1"/>
          </p:cNvSpPr>
          <p:nvPr/>
        </p:nvSpPr>
        <p:spPr bwMode="auto">
          <a:xfrm>
            <a:off x="5241925" y="5942013"/>
            <a:ext cx="10064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Arial" pitchFamily="23" charset="0"/>
              </a:rPr>
              <a:t>Bonding</a:t>
            </a:r>
          </a:p>
        </p:txBody>
      </p:sp>
      <p:sp>
        <p:nvSpPr>
          <p:cNvPr id="250906" name="Line 26"/>
          <p:cNvSpPr>
            <a:spLocks noChangeShapeType="1"/>
          </p:cNvSpPr>
          <p:nvPr/>
        </p:nvSpPr>
        <p:spPr bwMode="auto">
          <a:xfrm flipV="1">
            <a:off x="2362200" y="3810000"/>
            <a:ext cx="0" cy="1752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07" name="Line 27"/>
          <p:cNvSpPr>
            <a:spLocks noChangeShapeType="1"/>
          </p:cNvSpPr>
          <p:nvPr/>
        </p:nvSpPr>
        <p:spPr bwMode="auto">
          <a:xfrm>
            <a:off x="2362200" y="3810000"/>
            <a:ext cx="762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08" name="Line 28"/>
          <p:cNvSpPr>
            <a:spLocks noChangeShapeType="1"/>
          </p:cNvSpPr>
          <p:nvPr/>
        </p:nvSpPr>
        <p:spPr bwMode="auto">
          <a:xfrm flipH="1">
            <a:off x="2286000" y="3810000"/>
            <a:ext cx="762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09" name="Rectangle 29"/>
          <p:cNvSpPr>
            <a:spLocks noChangeArrowheads="1"/>
          </p:cNvSpPr>
          <p:nvPr/>
        </p:nvSpPr>
        <p:spPr bwMode="auto">
          <a:xfrm rot="16140000">
            <a:off x="2097087" y="5175251"/>
            <a:ext cx="295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Symbol" pitchFamily="23" charset="2"/>
              </a:rPr>
              <a:t>p</a:t>
            </a:r>
          </a:p>
        </p:txBody>
      </p:sp>
      <p:sp>
        <p:nvSpPr>
          <p:cNvPr id="250910" name="Rectangle 30"/>
          <p:cNvSpPr>
            <a:spLocks noChangeArrowheads="1"/>
          </p:cNvSpPr>
          <p:nvPr/>
        </p:nvSpPr>
        <p:spPr bwMode="auto">
          <a:xfrm rot="16140000">
            <a:off x="2036762" y="4503738"/>
            <a:ext cx="3651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Symbol" pitchFamily="23" charset="2"/>
              </a:rPr>
              <a:t>p</a:t>
            </a:r>
            <a:r>
              <a:rPr lang="en-US" sz="1600" b="1" baseline="30000">
                <a:latin typeface="Symbol" pitchFamily="23" charset="2"/>
              </a:rPr>
              <a:t>*</a:t>
            </a:r>
          </a:p>
        </p:txBody>
      </p:sp>
      <p:sp>
        <p:nvSpPr>
          <p:cNvPr id="250911" name="Line 31"/>
          <p:cNvSpPr>
            <a:spLocks noChangeShapeType="1"/>
          </p:cNvSpPr>
          <p:nvPr/>
        </p:nvSpPr>
        <p:spPr bwMode="auto">
          <a:xfrm flipV="1">
            <a:off x="2209800" y="48006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12" name="Line 32"/>
          <p:cNvSpPr>
            <a:spLocks noChangeShapeType="1"/>
          </p:cNvSpPr>
          <p:nvPr/>
        </p:nvSpPr>
        <p:spPr bwMode="auto">
          <a:xfrm>
            <a:off x="2209800" y="4800600"/>
            <a:ext cx="762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13" name="Line 33"/>
          <p:cNvSpPr>
            <a:spLocks noChangeShapeType="1"/>
          </p:cNvSpPr>
          <p:nvPr/>
        </p:nvSpPr>
        <p:spPr bwMode="auto">
          <a:xfrm flipH="1">
            <a:off x="2133600" y="4800600"/>
            <a:ext cx="762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14" name="Line 34"/>
          <p:cNvSpPr>
            <a:spLocks noChangeShapeType="1"/>
          </p:cNvSpPr>
          <p:nvPr/>
        </p:nvSpPr>
        <p:spPr bwMode="auto">
          <a:xfrm flipV="1">
            <a:off x="2971800" y="3276600"/>
            <a:ext cx="0" cy="1143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15" name="Line 35"/>
          <p:cNvSpPr>
            <a:spLocks noChangeShapeType="1"/>
          </p:cNvSpPr>
          <p:nvPr/>
        </p:nvSpPr>
        <p:spPr bwMode="auto">
          <a:xfrm flipV="1">
            <a:off x="3657600" y="38100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16" name="Line 36"/>
          <p:cNvSpPr>
            <a:spLocks noChangeShapeType="1"/>
          </p:cNvSpPr>
          <p:nvPr/>
        </p:nvSpPr>
        <p:spPr bwMode="auto">
          <a:xfrm>
            <a:off x="2971800" y="3276600"/>
            <a:ext cx="7620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17" name="Line 37"/>
          <p:cNvSpPr>
            <a:spLocks noChangeShapeType="1"/>
          </p:cNvSpPr>
          <p:nvPr/>
        </p:nvSpPr>
        <p:spPr bwMode="auto">
          <a:xfrm flipH="1">
            <a:off x="2895600" y="3276600"/>
            <a:ext cx="7620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18" name="Line 38"/>
          <p:cNvSpPr>
            <a:spLocks noChangeShapeType="1"/>
          </p:cNvSpPr>
          <p:nvPr/>
        </p:nvSpPr>
        <p:spPr bwMode="auto">
          <a:xfrm>
            <a:off x="3657600" y="3810000"/>
            <a:ext cx="762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19" name="Line 39"/>
          <p:cNvSpPr>
            <a:spLocks noChangeShapeType="1"/>
          </p:cNvSpPr>
          <p:nvPr/>
        </p:nvSpPr>
        <p:spPr bwMode="auto">
          <a:xfrm flipH="1">
            <a:off x="3581400" y="3810000"/>
            <a:ext cx="762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20" name="Rectangle 40"/>
          <p:cNvSpPr>
            <a:spLocks noChangeArrowheads="1"/>
          </p:cNvSpPr>
          <p:nvPr/>
        </p:nvSpPr>
        <p:spPr bwMode="auto">
          <a:xfrm rot="16320000">
            <a:off x="3254375" y="4103688"/>
            <a:ext cx="3079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Arial" pitchFamily="23" charset="0"/>
              </a:rPr>
              <a:t>n</a:t>
            </a:r>
          </a:p>
        </p:txBody>
      </p:sp>
      <p:sp>
        <p:nvSpPr>
          <p:cNvPr id="250921" name="Rectangle 41"/>
          <p:cNvSpPr>
            <a:spLocks noChangeArrowheads="1"/>
          </p:cNvSpPr>
          <p:nvPr/>
        </p:nvSpPr>
        <p:spPr bwMode="auto">
          <a:xfrm rot="16260000">
            <a:off x="3255962" y="3514726"/>
            <a:ext cx="3651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Symbol" pitchFamily="23" charset="2"/>
              </a:rPr>
              <a:t>p</a:t>
            </a:r>
            <a:r>
              <a:rPr lang="en-US" sz="1600" b="1" baseline="30000">
                <a:latin typeface="Symbol" pitchFamily="23" charset="2"/>
              </a:rPr>
              <a:t>*</a:t>
            </a:r>
          </a:p>
        </p:txBody>
      </p:sp>
      <p:sp>
        <p:nvSpPr>
          <p:cNvPr id="250922" name="Line 42"/>
          <p:cNvSpPr>
            <a:spLocks noChangeShapeType="1"/>
          </p:cNvSpPr>
          <p:nvPr/>
        </p:nvSpPr>
        <p:spPr bwMode="auto">
          <a:xfrm flipV="1">
            <a:off x="3429000" y="38862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23" name="Line 43"/>
          <p:cNvSpPr>
            <a:spLocks noChangeShapeType="1"/>
          </p:cNvSpPr>
          <p:nvPr/>
        </p:nvSpPr>
        <p:spPr bwMode="auto">
          <a:xfrm>
            <a:off x="3429000" y="3886200"/>
            <a:ext cx="762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24" name="Line 44"/>
          <p:cNvSpPr>
            <a:spLocks noChangeShapeType="1"/>
          </p:cNvSpPr>
          <p:nvPr/>
        </p:nvSpPr>
        <p:spPr bwMode="auto">
          <a:xfrm flipH="1">
            <a:off x="3352800" y="3886200"/>
            <a:ext cx="762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25" name="Rectangle 45"/>
          <p:cNvSpPr>
            <a:spLocks noChangeArrowheads="1"/>
          </p:cNvSpPr>
          <p:nvPr/>
        </p:nvSpPr>
        <p:spPr bwMode="auto">
          <a:xfrm rot="16320000">
            <a:off x="2644775" y="4027488"/>
            <a:ext cx="3079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Arial" pitchFamily="23" charset="0"/>
              </a:rPr>
              <a:t>n</a:t>
            </a:r>
          </a:p>
        </p:txBody>
      </p:sp>
      <p:sp>
        <p:nvSpPr>
          <p:cNvPr id="250926" name="Line 46"/>
          <p:cNvSpPr>
            <a:spLocks noChangeShapeType="1"/>
          </p:cNvSpPr>
          <p:nvPr/>
        </p:nvSpPr>
        <p:spPr bwMode="auto">
          <a:xfrm flipV="1">
            <a:off x="2819400" y="36576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27" name="Line 47"/>
          <p:cNvSpPr>
            <a:spLocks noChangeShapeType="1"/>
          </p:cNvSpPr>
          <p:nvPr/>
        </p:nvSpPr>
        <p:spPr bwMode="auto">
          <a:xfrm>
            <a:off x="2819400" y="3657600"/>
            <a:ext cx="7620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28" name="Line 48"/>
          <p:cNvSpPr>
            <a:spLocks noChangeShapeType="1"/>
          </p:cNvSpPr>
          <p:nvPr/>
        </p:nvSpPr>
        <p:spPr bwMode="auto">
          <a:xfrm flipH="1">
            <a:off x="2743200" y="3657600"/>
            <a:ext cx="7620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0929" name="Rectangle 49"/>
          <p:cNvSpPr>
            <a:spLocks noChangeArrowheads="1"/>
          </p:cNvSpPr>
          <p:nvPr/>
        </p:nvSpPr>
        <p:spPr bwMode="auto">
          <a:xfrm rot="16500000">
            <a:off x="2634456" y="3288507"/>
            <a:ext cx="3762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Symbol" pitchFamily="23" charset="2"/>
              </a:rPr>
              <a:t>s</a:t>
            </a:r>
            <a:r>
              <a:rPr lang="en-US" sz="1600" b="1" baseline="30000">
                <a:latin typeface="Symbol" pitchFamily="23" charset="2"/>
              </a:rPr>
              <a:t>*</a:t>
            </a:r>
          </a:p>
        </p:txBody>
      </p:sp>
      <p:sp>
        <p:nvSpPr>
          <p:cNvPr id="250930" name="Rectangle 50"/>
          <p:cNvSpPr>
            <a:spLocks noChangeArrowheads="1"/>
          </p:cNvSpPr>
          <p:nvPr/>
        </p:nvSpPr>
        <p:spPr bwMode="auto">
          <a:xfrm rot="16200000">
            <a:off x="1431131" y="5177632"/>
            <a:ext cx="3063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Symbol" pitchFamily="23" charset="2"/>
              </a:rPr>
              <a:t>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90600"/>
          </a:xfrm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Types of Transitions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8458200" cy="4876800"/>
          </a:xfrm>
          <a:noFill/>
          <a:ln/>
        </p:spPr>
        <p:txBody>
          <a:bodyPr lIns="92075" tIns="46038" rIns="92075" bIns="46038"/>
          <a:lstStyle/>
          <a:p>
            <a:pPr>
              <a:lnSpc>
                <a:spcPct val="80000"/>
              </a:lnSpc>
            </a:pPr>
            <a:r>
              <a:rPr lang="en-US" sz="2400" b="1"/>
              <a:t>σ  </a:t>
            </a:r>
            <a:r>
              <a:rPr lang="en-US" sz="2400" b="1">
                <a:sym typeface="Wingdings" pitchFamily="23" charset="2"/>
              </a:rPr>
              <a:t></a:t>
            </a:r>
            <a:r>
              <a:rPr lang="en-US" sz="2400" b="1"/>
              <a:t>  σ*		vacuum UV (</a:t>
            </a:r>
            <a:r>
              <a:rPr lang="el-GR" sz="2400" b="1">
                <a:ea typeface="Times New Roman" pitchFamily="23" charset="0"/>
                <a:cs typeface="Times New Roman" pitchFamily="23" charset="0"/>
              </a:rPr>
              <a:t>λ</a:t>
            </a:r>
            <a:r>
              <a:rPr lang="en-US" sz="2400" b="1">
                <a:ea typeface="Times New Roman" pitchFamily="23" charset="0"/>
                <a:cs typeface="Times New Roman" pitchFamily="23" charset="0"/>
              </a:rPr>
              <a:t> &lt; 185 nm)</a:t>
            </a:r>
            <a:endParaRPr lang="el-GR" sz="2400" b="1">
              <a:ea typeface="Times New Roman" pitchFamily="23" charset="0"/>
              <a:cs typeface="Times New Roman" pitchFamily="23" charset="0"/>
            </a:endParaRPr>
          </a:p>
          <a:p>
            <a:pPr>
              <a:lnSpc>
                <a:spcPct val="80000"/>
              </a:lnSpc>
            </a:pPr>
            <a:r>
              <a:rPr lang="en-US" sz="2400" b="1"/>
              <a:t>n   </a:t>
            </a:r>
            <a:r>
              <a:rPr lang="en-US" sz="2400" b="1">
                <a:sym typeface="Wingdings" pitchFamily="23" charset="2"/>
              </a:rPr>
              <a:t></a:t>
            </a:r>
            <a:r>
              <a:rPr lang="en-US" sz="2400" b="1"/>
              <a:t> σ*		normally below 200 nm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sz="2000" b="1"/>
              <a:t>				low ε (100  </a:t>
            </a:r>
            <a:r>
              <a:rPr lang="en-US" sz="2000" b="1">
                <a:sym typeface="Wingdings" pitchFamily="23" charset="2"/>
              </a:rPr>
              <a:t></a:t>
            </a:r>
            <a:r>
              <a:rPr lang="en-US" sz="2000" b="1"/>
              <a:t> 3000)</a:t>
            </a:r>
          </a:p>
          <a:p>
            <a:pPr>
              <a:lnSpc>
                <a:spcPct val="80000"/>
              </a:lnSpc>
            </a:pPr>
            <a:r>
              <a:rPr lang="en-US" sz="2400" b="1"/>
              <a:t>n, π </a:t>
            </a:r>
            <a:r>
              <a:rPr lang="en-US" sz="2400" b="1">
                <a:sym typeface="Wingdings" pitchFamily="23" charset="2"/>
              </a:rPr>
              <a:t></a:t>
            </a:r>
            <a:r>
              <a:rPr lang="en-US" sz="2400" b="1"/>
              <a:t>  π*	200-700 nm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400" b="1"/>
              <a:t>				low ε </a:t>
            </a:r>
            <a:r>
              <a:rPr lang="en-US" sz="2400" b="1" baseline="-25000"/>
              <a:t>n </a:t>
            </a:r>
            <a:r>
              <a:rPr lang="en-US" sz="2400" b="1" baseline="-25000">
                <a:sym typeface="Wingdings" pitchFamily="23" charset="2"/>
              </a:rPr>
              <a:t></a:t>
            </a:r>
            <a:r>
              <a:rPr lang="en-US" sz="2400" b="1" baseline="-25000"/>
              <a:t>  π*</a:t>
            </a:r>
            <a:r>
              <a:rPr lang="en-US" sz="2400" b="1"/>
              <a:t> (10  </a:t>
            </a:r>
            <a:r>
              <a:rPr lang="en-US" sz="2400" b="1">
                <a:sym typeface="Wingdings" pitchFamily="23" charset="2"/>
              </a:rPr>
              <a:t></a:t>
            </a:r>
            <a:r>
              <a:rPr lang="en-US" sz="2400" b="1"/>
              <a:t> 100)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400" b="1"/>
              <a:t>				low ε </a:t>
            </a:r>
            <a:r>
              <a:rPr lang="en-US" sz="2400" b="1" baseline="-25000"/>
              <a:t>π </a:t>
            </a:r>
            <a:r>
              <a:rPr lang="en-US" sz="2400" b="1" baseline="-25000">
                <a:sym typeface="Wingdings" pitchFamily="23" charset="2"/>
              </a:rPr>
              <a:t></a:t>
            </a:r>
            <a:r>
              <a:rPr lang="en-US" sz="2400" b="1" baseline="-25000"/>
              <a:t>  π*</a:t>
            </a:r>
            <a:r>
              <a:rPr lang="en-US" sz="2400" b="1"/>
              <a:t> (1000  </a:t>
            </a:r>
            <a:r>
              <a:rPr lang="en-US" sz="2400" b="1">
                <a:sym typeface="Wingdings" pitchFamily="23" charset="2"/>
              </a:rPr>
              <a:t></a:t>
            </a:r>
            <a:r>
              <a:rPr lang="en-US" sz="2400" b="1"/>
              <a:t> 15000)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400" b="1"/>
              <a:t>				for organics, requires 						presence of unsaturated 						</a:t>
            </a:r>
            <a:r>
              <a:rPr lang="en-US" sz="2400" b="1" i="1"/>
              <a:t>chromophores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400" b="1" i="1"/>
          </a:p>
          <a:p>
            <a:pPr>
              <a:lnSpc>
                <a:spcPct val="80000"/>
              </a:lnSpc>
              <a:buFontTx/>
              <a:buNone/>
            </a:pPr>
            <a:r>
              <a:rPr lang="en-US" sz="2400" b="1">
                <a:solidFill>
                  <a:srgbClr val="008000"/>
                </a:solidFill>
              </a:rPr>
              <a:t>Spectra usually quite complex due to overlapping vibrational and rotational transitions……broadband absorption results rendering QM treatment qualitative at best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US" b="1">
                <a:solidFill>
                  <a:srgbClr val="CC3300"/>
                </a:solidFill>
              </a:rPr>
              <a:t>Types of Transitions</a:t>
            </a:r>
          </a:p>
        </p:txBody>
      </p:sp>
      <p:sp>
        <p:nvSpPr>
          <p:cNvPr id="300037" name="Rectangle 5" descr="14T01"/>
          <p:cNvSpPr>
            <a:spLocks noGrp="1" noChangeAspect="1" noChangeArrowheads="1"/>
          </p:cNvSpPr>
          <p:nvPr isPhoto="1"/>
        </p:nvSpPr>
        <p:spPr bwMode="auto">
          <a:xfrm>
            <a:off x="0" y="1219200"/>
            <a:ext cx="9144000" cy="5011738"/>
          </a:xfrm>
          <a:prstGeom prst="rect">
            <a:avLst/>
          </a:prstGeom>
          <a:blipFill dpi="0" rotWithShape="1">
            <a:blip r:embed="rId2"/>
            <a:srcRect/>
            <a:stretch>
              <a:fillRect r="-16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762000"/>
          </a:xfrm>
        </p:spPr>
        <p:txBody>
          <a:bodyPr/>
          <a:lstStyle/>
          <a:p>
            <a:r>
              <a:rPr lang="en-US" b="1">
                <a:solidFill>
                  <a:srgbClr val="CC3300"/>
                </a:solidFill>
              </a:rPr>
              <a:t>UV Spectra</a:t>
            </a:r>
          </a:p>
        </p:txBody>
      </p:sp>
      <p:sp>
        <p:nvSpPr>
          <p:cNvPr id="302084" name="Rectangle 4" descr="1402"/>
          <p:cNvSpPr>
            <a:spLocks noGrp="1" noChangeAspect="1" noChangeArrowheads="1"/>
          </p:cNvSpPr>
          <p:nvPr isPhoto="1"/>
        </p:nvSpPr>
        <p:spPr bwMode="auto">
          <a:xfrm>
            <a:off x="4648200" y="1066800"/>
            <a:ext cx="3163888" cy="5791200"/>
          </a:xfrm>
          <a:prstGeom prst="rect">
            <a:avLst/>
          </a:prstGeom>
          <a:blipFill dpi="0" rotWithShape="1">
            <a:blip r:embed="rId2"/>
            <a:srcRect/>
            <a:stretch>
              <a:fillRect r="-14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2085" name="Text Box 5"/>
          <p:cNvSpPr txBox="1">
            <a:spLocks noChangeArrowheads="1"/>
          </p:cNvSpPr>
          <p:nvPr/>
        </p:nvSpPr>
        <p:spPr bwMode="auto">
          <a:xfrm>
            <a:off x="533400" y="1828800"/>
            <a:ext cx="3124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/>
              <a:t>Fig. 14-2. Absorption spectra for typical organic compounds.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US" b="1">
                <a:solidFill>
                  <a:srgbClr val="CC3300"/>
                </a:solidFill>
              </a:rPr>
              <a:t>Types of Transitions</a:t>
            </a:r>
          </a:p>
        </p:txBody>
      </p:sp>
      <p:sp>
        <p:nvSpPr>
          <p:cNvPr id="313348" name="Rectangle 4" descr="14T02"/>
          <p:cNvSpPr>
            <a:spLocks noGrp="1" noChangeAspect="1" noChangeArrowheads="1"/>
          </p:cNvSpPr>
          <p:nvPr isPhoto="1"/>
        </p:nvSpPr>
        <p:spPr bwMode="auto">
          <a:xfrm>
            <a:off x="381000" y="1290638"/>
            <a:ext cx="8382000" cy="5381625"/>
          </a:xfrm>
          <a:prstGeom prst="rect">
            <a:avLst/>
          </a:prstGeom>
          <a:blipFill dpi="0" rotWithShape="1">
            <a:blip r:embed="rId2"/>
            <a:srcRect/>
            <a:stretch>
              <a:fillRect r="-7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Types of Transitions in UV-VIS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Three types of transitions</a:t>
            </a:r>
          </a:p>
          <a:p>
            <a:pPr>
              <a:buFontTx/>
              <a:buNone/>
            </a:pPr>
            <a:r>
              <a:rPr lang="en-US" b="1"/>
              <a:t>	1.</a:t>
            </a:r>
            <a:r>
              <a:rPr lang="en-US" b="1">
                <a:latin typeface="Courier New" pitchFamily="23" charset="0"/>
              </a:rPr>
              <a:t> </a:t>
            </a:r>
            <a:r>
              <a:rPr lang="en-US">
                <a:latin typeface="Symbol" pitchFamily="23" charset="2"/>
              </a:rPr>
              <a:t>p</a:t>
            </a:r>
            <a:r>
              <a:rPr lang="en-US" b="1"/>
              <a:t>,</a:t>
            </a:r>
            <a:r>
              <a:rPr lang="en-US" b="1">
                <a:latin typeface="Courier New" pitchFamily="23" charset="0"/>
              </a:rPr>
              <a:t> </a:t>
            </a:r>
            <a:r>
              <a:rPr lang="en-US">
                <a:latin typeface="Symbol" pitchFamily="23" charset="2"/>
              </a:rPr>
              <a:t>s</a:t>
            </a:r>
            <a:r>
              <a:rPr lang="en-US" b="1"/>
              <a:t>, and n electrons</a:t>
            </a:r>
          </a:p>
          <a:p>
            <a:pPr>
              <a:buFontTx/>
              <a:buNone/>
            </a:pPr>
            <a:r>
              <a:rPr lang="en-US" b="1"/>
              <a:t>	</a:t>
            </a:r>
            <a:r>
              <a:rPr lang="en-US" b="1">
                <a:solidFill>
                  <a:srgbClr val="008000"/>
                </a:solidFill>
              </a:rPr>
              <a:t>2. d &amp; f electrons</a:t>
            </a:r>
          </a:p>
          <a:p>
            <a:pPr>
              <a:buFontTx/>
              <a:buNone/>
            </a:pPr>
            <a:r>
              <a:rPr lang="en-US" b="1"/>
              <a:t>	3. charge transfer electrons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990600"/>
          </a:xfrm>
        </p:spPr>
        <p:txBody>
          <a:bodyPr/>
          <a:lstStyle/>
          <a:p>
            <a:r>
              <a:rPr lang="en-US" sz="4000" b="1">
                <a:solidFill>
                  <a:srgbClr val="CC3300"/>
                </a:solidFill>
              </a:rPr>
              <a:t>Absorption by Elements of the </a:t>
            </a:r>
            <a:br>
              <a:rPr lang="en-US" sz="4000" b="1">
                <a:solidFill>
                  <a:srgbClr val="CC3300"/>
                </a:solidFill>
              </a:rPr>
            </a:br>
            <a:r>
              <a:rPr lang="en-US" sz="4000" b="1">
                <a:solidFill>
                  <a:srgbClr val="CC3300"/>
                </a:solidFill>
              </a:rPr>
              <a:t>First and Second Transition Series</a:t>
            </a:r>
          </a:p>
        </p:txBody>
      </p:sp>
      <p:sp>
        <p:nvSpPr>
          <p:cNvPr id="315396" name="Rectangle 4" descr="1403"/>
          <p:cNvSpPr>
            <a:spLocks noGrp="1" noChangeAspect="1" noChangeArrowheads="1"/>
          </p:cNvSpPr>
          <p:nvPr isPhoto="1"/>
        </p:nvSpPr>
        <p:spPr bwMode="auto">
          <a:xfrm>
            <a:off x="3048000" y="1371600"/>
            <a:ext cx="3284538" cy="5486400"/>
          </a:xfrm>
          <a:prstGeom prst="rect">
            <a:avLst/>
          </a:prstGeom>
          <a:blipFill dpi="0" rotWithShape="1">
            <a:blip r:embed="rId2"/>
            <a:srcRect/>
            <a:stretch>
              <a:fillRect r="-4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5397" name="Text Box 5"/>
          <p:cNvSpPr txBox="1">
            <a:spLocks noChangeArrowheads="1"/>
          </p:cNvSpPr>
          <p:nvPr/>
        </p:nvSpPr>
        <p:spPr bwMode="auto">
          <a:xfrm>
            <a:off x="228600" y="3276600"/>
            <a:ext cx="2362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These all involve 3d electrons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772400" cy="1295400"/>
          </a:xfrm>
          <a:noFill/>
          <a:ln/>
        </p:spPr>
        <p:txBody>
          <a:bodyPr lIns="92075" tIns="46038" rIns="92075" bIns="46038"/>
          <a:lstStyle/>
          <a:p>
            <a:r>
              <a:rPr lang="en-US" sz="4000" b="1">
                <a:solidFill>
                  <a:srgbClr val="CC3300"/>
                </a:solidFill>
              </a:rPr>
              <a:t>Absorption by Elements of the First and Second Transition Series</a:t>
            </a:r>
            <a:endParaRPr lang="en-US" sz="4000" b="1">
              <a:solidFill>
                <a:schemeClr val="tx1"/>
              </a:solidFill>
            </a:endParaRPr>
          </a:p>
        </p:txBody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286000"/>
            <a:ext cx="3810000" cy="28194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Ligand Field Theory</a:t>
            </a:r>
          </a:p>
          <a:p>
            <a:pPr>
              <a:buFontTx/>
              <a:buNone/>
            </a:pPr>
            <a:r>
              <a:rPr lang="en-US" b="1"/>
              <a:t>	"Absorption spectra of some transition-metal ions."</a:t>
            </a:r>
          </a:p>
        </p:txBody>
      </p:sp>
      <p:graphicFrame>
        <p:nvGraphicFramePr>
          <p:cNvPr id="266244" name="Object 4"/>
          <p:cNvGraphicFramePr>
            <a:graphicFrameLocks noChangeAspect="1"/>
          </p:cNvGraphicFramePr>
          <p:nvPr/>
        </p:nvGraphicFramePr>
        <p:xfrm>
          <a:off x="4495800" y="1752600"/>
          <a:ext cx="4648200" cy="4491038"/>
        </p:xfrm>
        <a:graphic>
          <a:graphicData uri="http://schemas.openxmlformats.org/presentationml/2006/ole">
            <p:oleObj spid="_x0000_s266244" name="Clip" r:id="rId3" imgW="4485714" imgH="4333333" progId="MS_ClipArt_Gallery.2">
              <p:embed/>
            </p:oleObj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772400" cy="1066800"/>
          </a:xfrm>
          <a:noFill/>
          <a:ln/>
        </p:spPr>
        <p:txBody>
          <a:bodyPr lIns="92075" tIns="46038" rIns="92075" bIns="46038"/>
          <a:lstStyle/>
          <a:p>
            <a:r>
              <a:rPr lang="en-US" sz="4000" b="1">
                <a:solidFill>
                  <a:srgbClr val="CC3300"/>
                </a:solidFill>
              </a:rPr>
              <a:t>Absorption by Elements of the First and Second Transition Series</a:t>
            </a:r>
            <a:endParaRPr lang="en-US" sz="4000" b="1">
              <a:solidFill>
                <a:schemeClr val="tx1"/>
              </a:solidFill>
            </a:endParaRPr>
          </a:p>
        </p:txBody>
      </p:sp>
      <p:sp>
        <p:nvSpPr>
          <p:cNvPr id="326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458200" cy="914400"/>
          </a:xfrm>
          <a:noFill/>
          <a:ln/>
        </p:spPr>
        <p:txBody>
          <a:bodyPr lIns="92075" tIns="46038" rIns="92075" bIns="46038"/>
          <a:lstStyle/>
          <a:p>
            <a:pPr algn="ctr">
              <a:buFontTx/>
              <a:buNone/>
            </a:pPr>
            <a:r>
              <a:rPr lang="en-US" sz="2400" b="1"/>
              <a:t>Ligand Field Theory</a:t>
            </a:r>
          </a:p>
          <a:p>
            <a:pPr>
              <a:buFontTx/>
              <a:buNone/>
            </a:pPr>
            <a:r>
              <a:rPr lang="en-US" sz="2400" b="1"/>
              <a:t>		    </a:t>
            </a:r>
            <a:r>
              <a:rPr lang="en-US" sz="2000" b="1"/>
              <a:t> "Electron-density distribution in the five d-orbitals."</a:t>
            </a:r>
            <a:endParaRPr lang="en-US" b="1"/>
          </a:p>
        </p:txBody>
      </p:sp>
      <p:graphicFrame>
        <p:nvGraphicFramePr>
          <p:cNvPr id="326660" name="Object 4"/>
          <p:cNvGraphicFramePr>
            <a:graphicFrameLocks noChangeAspect="1"/>
          </p:cNvGraphicFramePr>
          <p:nvPr/>
        </p:nvGraphicFramePr>
        <p:xfrm>
          <a:off x="1752600" y="2133600"/>
          <a:ext cx="5659438" cy="4048125"/>
        </p:xfrm>
        <a:graphic>
          <a:graphicData uri="http://schemas.openxmlformats.org/presentationml/2006/ole">
            <p:oleObj spid="_x0000_s326660" name="Clip" r:id="rId3" imgW="5657143" imgH="4047619" progId="MS_ClipArt_Gallery.2">
              <p:embed/>
            </p:oleObj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219200"/>
          </a:xfrm>
          <a:noFill/>
          <a:ln/>
        </p:spPr>
        <p:txBody>
          <a:bodyPr lIns="92075" tIns="46038" rIns="92075" bIns="46038"/>
          <a:lstStyle/>
          <a:p>
            <a:r>
              <a:rPr lang="en-US" sz="4000" b="1">
                <a:solidFill>
                  <a:srgbClr val="CC3300"/>
                </a:solidFill>
              </a:rPr>
              <a:t>Absorption by Elements of the First and Second Transition Series</a:t>
            </a:r>
            <a:endParaRPr lang="en-US" sz="4000" b="1">
              <a:solidFill>
                <a:schemeClr val="tx1"/>
              </a:solidFill>
            </a:endParaRPr>
          </a:p>
        </p:txBody>
      </p:sp>
      <p:sp>
        <p:nvSpPr>
          <p:cNvPr id="327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2895600" cy="14478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sz="2400" b="1"/>
              <a:t>Ligand Field Theory</a:t>
            </a:r>
            <a:endParaRPr lang="en-US" b="1"/>
          </a:p>
          <a:p>
            <a:pPr>
              <a:buFontTx/>
              <a:buNone/>
            </a:pPr>
            <a:r>
              <a:rPr lang="en-US" sz="2000" b="1"/>
              <a:t> "Effect of ligand</a:t>
            </a:r>
            <a:r>
              <a:rPr lang="en-US" sz="2400" b="1"/>
              <a:t> </a:t>
            </a:r>
            <a:r>
              <a:rPr lang="en-US" sz="2000" b="1"/>
              <a:t>field on d-orbital energies."</a:t>
            </a:r>
            <a:endParaRPr lang="en-US" b="1"/>
          </a:p>
        </p:txBody>
      </p:sp>
      <p:graphicFrame>
        <p:nvGraphicFramePr>
          <p:cNvPr id="327684" name="Object 4"/>
          <p:cNvGraphicFramePr>
            <a:graphicFrameLocks noChangeAspect="1"/>
          </p:cNvGraphicFramePr>
          <p:nvPr/>
        </p:nvGraphicFramePr>
        <p:xfrm>
          <a:off x="3048000" y="1630363"/>
          <a:ext cx="6019800" cy="4618037"/>
        </p:xfrm>
        <a:graphic>
          <a:graphicData uri="http://schemas.openxmlformats.org/presentationml/2006/ole">
            <p:oleObj spid="_x0000_s327684" name="Clip" r:id="rId3" imgW="4828571" imgH="3704762" progId="MS_ClipArt_Gallery.2">
              <p:embed/>
            </p:oleObj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7772400" cy="1219200"/>
          </a:xfrm>
          <a:noFill/>
          <a:ln/>
        </p:spPr>
        <p:txBody>
          <a:bodyPr lIns="92075" tIns="46038" rIns="92075" bIns="46038"/>
          <a:lstStyle/>
          <a:p>
            <a:r>
              <a:rPr lang="en-US" sz="4000" b="1">
                <a:solidFill>
                  <a:srgbClr val="CC3300"/>
                </a:solidFill>
              </a:rPr>
              <a:t>Absorption by Elements of the First and Second Transition Series</a:t>
            </a:r>
            <a:endParaRPr lang="en-US" sz="4000" b="1">
              <a:solidFill>
                <a:schemeClr val="tx1"/>
              </a:solidFill>
            </a:endParaRPr>
          </a:p>
        </p:txBody>
      </p:sp>
      <p:sp>
        <p:nvSpPr>
          <p:cNvPr id="328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2362200"/>
            <a:ext cx="2895600" cy="21336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sz="2400" b="1"/>
              <a:t>Ligand Field Theory</a:t>
            </a:r>
            <a:endParaRPr lang="en-US" sz="2000" b="1"/>
          </a:p>
          <a:p>
            <a:pPr>
              <a:buFontTx/>
              <a:buNone/>
            </a:pPr>
            <a:r>
              <a:rPr lang="en-US" sz="2000" b="1"/>
              <a:t>"Effect of Ligands on Absorption Maxima Associated with </a:t>
            </a:r>
          </a:p>
          <a:p>
            <a:pPr>
              <a:buFontTx/>
              <a:buNone/>
            </a:pPr>
            <a:r>
              <a:rPr lang="en-US" sz="2000" b="1"/>
              <a:t>	d </a:t>
            </a:r>
            <a:r>
              <a:rPr lang="en-US" sz="2000" b="1">
                <a:sym typeface="Wingdings" pitchFamily="23" charset="2"/>
              </a:rPr>
              <a:t></a:t>
            </a:r>
            <a:r>
              <a:rPr lang="en-US" sz="2000" b="1"/>
              <a:t> d transitions."</a:t>
            </a:r>
            <a:endParaRPr lang="en-US" b="1"/>
          </a:p>
        </p:txBody>
      </p:sp>
      <p:graphicFrame>
        <p:nvGraphicFramePr>
          <p:cNvPr id="328708" name="Object 4"/>
          <p:cNvGraphicFramePr>
            <a:graphicFrameLocks noChangeAspect="1"/>
          </p:cNvGraphicFramePr>
          <p:nvPr/>
        </p:nvGraphicFramePr>
        <p:xfrm>
          <a:off x="3124200" y="1828800"/>
          <a:ext cx="5943600" cy="3948113"/>
        </p:xfrm>
        <a:graphic>
          <a:graphicData uri="http://schemas.openxmlformats.org/presentationml/2006/ole">
            <p:oleObj spid="_x0000_s328708" name="Clip" r:id="rId3" imgW="5476190" imgH="3638095" progId="MS_ClipArt_Gallery.2">
              <p:embed/>
            </p:oleObj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30" name="Picture 2" descr="img0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0"/>
            <a:ext cx="8077200" cy="6057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15400" cy="914400"/>
          </a:xfrm>
        </p:spPr>
        <p:txBody>
          <a:bodyPr/>
          <a:lstStyle/>
          <a:p>
            <a:r>
              <a:rPr lang="en-US" sz="4000" b="1"/>
              <a:t>Absorption by Lanthanides/Actinides</a:t>
            </a:r>
          </a:p>
        </p:txBody>
      </p:sp>
      <p:sp>
        <p:nvSpPr>
          <p:cNvPr id="319492" name="Rectangle 4" descr="1404"/>
          <p:cNvSpPr>
            <a:spLocks noGrp="1" noChangeAspect="1" noChangeArrowheads="1"/>
          </p:cNvSpPr>
          <p:nvPr isPhoto="1"/>
        </p:nvSpPr>
        <p:spPr bwMode="auto">
          <a:xfrm>
            <a:off x="3200400" y="1066800"/>
            <a:ext cx="3079750" cy="5791200"/>
          </a:xfrm>
          <a:prstGeom prst="rect">
            <a:avLst/>
          </a:prstGeom>
          <a:blipFill dpi="0" rotWithShape="1">
            <a:blip r:embed="rId2"/>
            <a:srcRect/>
            <a:stretch>
              <a:fillRect r="-43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9493" name="Text Box 5"/>
          <p:cNvSpPr txBox="1">
            <a:spLocks noChangeArrowheads="1"/>
          </p:cNvSpPr>
          <p:nvPr/>
        </p:nvSpPr>
        <p:spPr bwMode="auto">
          <a:xfrm>
            <a:off x="304800" y="2971800"/>
            <a:ext cx="2667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These involve 4f and 5f electrons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b="1"/>
              <a:t>Absorption by d &amp; f electrons</a:t>
            </a:r>
          </a:p>
        </p:txBody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7772400" cy="4724400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b="1"/>
              <a:t>Transitions between filled and unfilled levels Energies depend on ligand types…..recall spectrochemical series</a:t>
            </a:r>
          </a:p>
          <a:p>
            <a:pPr>
              <a:buFontTx/>
              <a:buNone/>
            </a:pPr>
            <a:endParaRPr lang="en-US" sz="2800" b="1"/>
          </a:p>
          <a:p>
            <a:pPr>
              <a:buFontTx/>
              <a:buNone/>
            </a:pPr>
            <a:r>
              <a:rPr lang="en-US" sz="2800" b="1"/>
              <a:t>Varies with PT position and oxidation states</a:t>
            </a:r>
          </a:p>
          <a:p>
            <a:pPr>
              <a:buFontTx/>
              <a:buNone/>
            </a:pPr>
            <a:endParaRPr lang="en-US" sz="2800" b="1"/>
          </a:p>
          <a:p>
            <a:pPr>
              <a:buFontTx/>
              <a:buNone/>
            </a:pPr>
            <a:r>
              <a:rPr lang="en-US" sz="2800" b="1"/>
              <a:t>4f,5f electrons more shielded by higher n electrons…leads to bands that are narrower than bands generated by 3d electrons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Types of Transitions in UV-VIS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321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Three types of transitions</a:t>
            </a:r>
          </a:p>
          <a:p>
            <a:pPr>
              <a:buFontTx/>
              <a:buNone/>
            </a:pPr>
            <a:r>
              <a:rPr lang="en-US" b="1"/>
              <a:t>	1.</a:t>
            </a:r>
            <a:r>
              <a:rPr lang="en-US" b="1">
                <a:latin typeface="Courier New" pitchFamily="23" charset="0"/>
              </a:rPr>
              <a:t> </a:t>
            </a:r>
            <a:r>
              <a:rPr lang="en-US">
                <a:latin typeface="Symbol" pitchFamily="23" charset="2"/>
              </a:rPr>
              <a:t>p</a:t>
            </a:r>
            <a:r>
              <a:rPr lang="en-US" b="1"/>
              <a:t>,</a:t>
            </a:r>
            <a:r>
              <a:rPr lang="en-US" b="1">
                <a:latin typeface="Courier New" pitchFamily="23" charset="0"/>
              </a:rPr>
              <a:t> </a:t>
            </a:r>
            <a:r>
              <a:rPr lang="en-US">
                <a:latin typeface="Symbol" pitchFamily="23" charset="2"/>
              </a:rPr>
              <a:t>s</a:t>
            </a:r>
            <a:r>
              <a:rPr lang="en-US" b="1"/>
              <a:t>, and n electrons</a:t>
            </a:r>
          </a:p>
          <a:p>
            <a:pPr>
              <a:buFontTx/>
              <a:buNone/>
            </a:pPr>
            <a:r>
              <a:rPr lang="en-US" b="1"/>
              <a:t>	2. d &amp; f electrons</a:t>
            </a:r>
          </a:p>
          <a:p>
            <a:pPr>
              <a:buFontTx/>
              <a:buNone/>
            </a:pPr>
            <a:r>
              <a:rPr lang="en-US" b="1"/>
              <a:t>	</a:t>
            </a:r>
            <a:r>
              <a:rPr lang="en-US" b="1">
                <a:solidFill>
                  <a:srgbClr val="008000"/>
                </a:solidFill>
              </a:rPr>
              <a:t>3. charge transfer electrons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b="1"/>
              <a:t>Charge-Transfer Absorption</a:t>
            </a:r>
          </a:p>
        </p:txBody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b="1">
                <a:sym typeface="Symbol" pitchFamily="23" charset="2"/>
              </a:rPr>
              <a:t> &gt; 10000……highly sensitive measurements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800" b="1">
              <a:sym typeface="Symbol" pitchFamily="23" charset="2"/>
            </a:endParaRPr>
          </a:p>
          <a:p>
            <a:pPr>
              <a:lnSpc>
                <a:spcPct val="90000"/>
              </a:lnSpc>
            </a:pPr>
            <a:r>
              <a:rPr lang="en-US" sz="2800" b="1">
                <a:sym typeface="Symbol" pitchFamily="23" charset="2"/>
              </a:rPr>
              <a:t>complex consists of an electron-donor group (</a:t>
            </a:r>
            <a:r>
              <a:rPr lang="en-US" sz="2800" b="1" i="1">
                <a:solidFill>
                  <a:srgbClr val="008000"/>
                </a:solidFill>
                <a:sym typeface="Symbol" pitchFamily="23" charset="2"/>
              </a:rPr>
              <a:t>usually a ligand</a:t>
            </a:r>
            <a:r>
              <a:rPr lang="en-US" sz="2800" b="1">
                <a:sym typeface="Symbol" pitchFamily="23" charset="2"/>
              </a:rPr>
              <a:t>) bonded to an electron acceptor (</a:t>
            </a:r>
            <a:r>
              <a:rPr lang="en-US" sz="2800" b="1" i="1">
                <a:solidFill>
                  <a:srgbClr val="008000"/>
                </a:solidFill>
                <a:sym typeface="Symbol" pitchFamily="23" charset="2"/>
              </a:rPr>
              <a:t>usually a metal</a:t>
            </a:r>
            <a:r>
              <a:rPr lang="en-US" sz="2800" b="1">
                <a:sym typeface="Symbol" pitchFamily="23" charset="2"/>
              </a:rPr>
              <a:t>) …provides for means of internal electron transfer (</a:t>
            </a:r>
            <a:r>
              <a:rPr lang="en-US" sz="2800" b="1">
                <a:solidFill>
                  <a:schemeClr val="tx2"/>
                </a:solidFill>
                <a:sym typeface="Symbol" pitchFamily="23" charset="2"/>
              </a:rPr>
              <a:t>i.e., upon absorption of h</a:t>
            </a:r>
            <a:r>
              <a:rPr lang="el-GR" sz="2800" b="1">
                <a:solidFill>
                  <a:schemeClr val="tx2"/>
                </a:solidFill>
                <a:ea typeface="Times New Roman" pitchFamily="23" charset="0"/>
                <a:cs typeface="Times New Roman" pitchFamily="23" charset="0"/>
                <a:sym typeface="Symbol" pitchFamily="23" charset="2"/>
              </a:rPr>
              <a:t>ν</a:t>
            </a:r>
            <a:r>
              <a:rPr lang="en-US" sz="2800" b="1">
                <a:sym typeface="Symbol" pitchFamily="23" charset="2"/>
              </a:rPr>
              <a:t>) like in REDOX processes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800" b="1">
              <a:sym typeface="Symbol" pitchFamily="23" charset="2"/>
            </a:endParaRPr>
          </a:p>
          <a:p>
            <a:pPr>
              <a:lnSpc>
                <a:spcPct val="90000"/>
              </a:lnSpc>
            </a:pPr>
            <a:r>
              <a:rPr lang="en-US" sz="2800" b="1">
                <a:sym typeface="Symbol" pitchFamily="23" charset="2"/>
              </a:rPr>
              <a:t>if complex involves a metal, the metal </a:t>
            </a:r>
            <a:r>
              <a:rPr lang="en-US" sz="2800" b="1" i="1">
                <a:solidFill>
                  <a:srgbClr val="008000"/>
                </a:solidFill>
                <a:sym typeface="Symbol" pitchFamily="23" charset="2"/>
              </a:rPr>
              <a:t>usually</a:t>
            </a:r>
            <a:r>
              <a:rPr lang="en-US" sz="2800" b="1" i="1">
                <a:sym typeface="Symbol" pitchFamily="23" charset="2"/>
              </a:rPr>
              <a:t> </a:t>
            </a:r>
            <a:r>
              <a:rPr lang="en-US" sz="2800" b="1">
                <a:sym typeface="Symbol" pitchFamily="23" charset="2"/>
              </a:rPr>
              <a:t>acts as the electron acceptor….some acceptions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7772400" cy="914400"/>
          </a:xfrm>
        </p:spPr>
        <p:txBody>
          <a:bodyPr/>
          <a:lstStyle/>
          <a:p>
            <a:r>
              <a:rPr lang="en-US" b="1"/>
              <a:t>Charge-Transfer Absorption</a:t>
            </a:r>
          </a:p>
        </p:txBody>
      </p:sp>
      <p:sp>
        <p:nvSpPr>
          <p:cNvPr id="323588" name="Rectangle 4" descr="1405"/>
          <p:cNvSpPr>
            <a:spLocks noGrp="1" noChangeAspect="1" noChangeArrowheads="1"/>
          </p:cNvSpPr>
          <p:nvPr isPhoto="1"/>
        </p:nvSpPr>
        <p:spPr bwMode="auto">
          <a:xfrm>
            <a:off x="2667000" y="990600"/>
            <a:ext cx="3851275" cy="5867400"/>
          </a:xfrm>
          <a:prstGeom prst="rect">
            <a:avLst/>
          </a:prstGeom>
          <a:blipFill dpi="0" rotWithShape="1">
            <a:blip r:embed="rId2"/>
            <a:srcRect/>
            <a:stretch>
              <a:fillRect b="-27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153400" cy="1143000"/>
          </a:xfrm>
        </p:spPr>
        <p:txBody>
          <a:bodyPr/>
          <a:lstStyle/>
          <a:p>
            <a:r>
              <a:rPr lang="en-US" sz="4000" b="1"/>
              <a:t>Qualitative Applications of UV-VIS</a:t>
            </a:r>
          </a:p>
        </p:txBody>
      </p:sp>
      <p:sp>
        <p:nvSpPr>
          <p:cNvPr id="276485" name="Rectangle 5" descr="14T03"/>
          <p:cNvSpPr>
            <a:spLocks noGrp="1" noChangeAspect="1" noChangeArrowheads="1"/>
          </p:cNvSpPr>
          <p:nvPr isPhoto="1"/>
        </p:nvSpPr>
        <p:spPr bwMode="auto">
          <a:xfrm>
            <a:off x="1066800" y="1447800"/>
            <a:ext cx="7467600" cy="5018088"/>
          </a:xfrm>
          <a:prstGeom prst="rect">
            <a:avLst/>
          </a:prstGeom>
          <a:blipFill dpi="0" rotWithShape="1">
            <a:blip r:embed="rId2"/>
            <a:srcRect/>
            <a:stretch>
              <a:fillRect b="-3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8991600" cy="457200"/>
          </a:xfrm>
          <a:noFill/>
          <a:ln/>
        </p:spPr>
        <p:txBody>
          <a:bodyPr lIns="92075" tIns="46038" rIns="92075" bIns="46038"/>
          <a:lstStyle/>
          <a:p>
            <a:r>
              <a:rPr lang="en-US" b="1"/>
              <a:t>Qualitative Applications of UV-VIS</a:t>
            </a:r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685800"/>
            <a:ext cx="8610600" cy="457200"/>
          </a:xfrm>
          <a:noFill/>
          <a:ln/>
        </p:spPr>
        <p:txBody>
          <a:bodyPr lIns="92075" tIns="46038" rIns="92075" bIns="46038"/>
          <a:lstStyle/>
          <a:p>
            <a:pPr algn="ctr">
              <a:buFontTx/>
              <a:buNone/>
            </a:pPr>
            <a:r>
              <a:rPr lang="en-US" sz="2300" b="1"/>
              <a:t> "Effect of Multichromophores on Absorption."</a:t>
            </a:r>
            <a:endParaRPr lang="en-US" b="1"/>
          </a:p>
        </p:txBody>
      </p:sp>
      <p:graphicFrame>
        <p:nvGraphicFramePr>
          <p:cNvPr id="262148" name="Object 4"/>
          <p:cNvGraphicFramePr>
            <a:graphicFrameLocks noChangeAspect="1"/>
          </p:cNvGraphicFramePr>
          <p:nvPr/>
        </p:nvGraphicFramePr>
        <p:xfrm>
          <a:off x="533400" y="1179513"/>
          <a:ext cx="8077200" cy="4992687"/>
        </p:xfrm>
        <a:graphic>
          <a:graphicData uri="http://schemas.openxmlformats.org/presentationml/2006/ole">
            <p:oleObj spid="_x0000_s262148" name="Clip" r:id="rId3" imgW="6809524" imgH="4209524" progId="MS_ClipArt_Gallery.2">
              <p:embed/>
            </p:oleObj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76200"/>
            <a:ext cx="8686800" cy="609600"/>
          </a:xfrm>
          <a:noFill/>
          <a:ln/>
        </p:spPr>
        <p:txBody>
          <a:bodyPr lIns="92075" tIns="46038" rIns="92075" bIns="46038"/>
          <a:lstStyle/>
          <a:p>
            <a:r>
              <a:rPr lang="en-US" b="1"/>
              <a:t>Qualitative Applications of UV-VIS</a:t>
            </a:r>
          </a:p>
        </p:txBody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85800"/>
            <a:ext cx="8610600" cy="4572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sz="2000" b="1"/>
              <a:t>Table 14-4 "Absorption Characteristics of Aromatic Compounds."</a:t>
            </a:r>
            <a:r>
              <a:rPr lang="en-US" b="1"/>
              <a:t>			</a:t>
            </a:r>
          </a:p>
        </p:txBody>
      </p:sp>
      <p:sp>
        <p:nvSpPr>
          <p:cNvPr id="264197" name="Rectangle 5" descr="14T04"/>
          <p:cNvSpPr>
            <a:spLocks noGrp="1" noChangeAspect="1" noChangeArrowheads="1"/>
          </p:cNvSpPr>
          <p:nvPr isPhoto="1"/>
        </p:nvSpPr>
        <p:spPr bwMode="auto">
          <a:xfrm>
            <a:off x="0" y="1457325"/>
            <a:ext cx="9144000" cy="3941763"/>
          </a:xfrm>
          <a:prstGeom prst="rect">
            <a:avLst/>
          </a:prstGeom>
          <a:blipFill dpi="0" rotWithShape="1">
            <a:blip r:embed="rId2"/>
            <a:srcRect/>
            <a:stretch>
              <a:fillRect r="-18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458200" cy="1143000"/>
          </a:xfrm>
        </p:spPr>
        <p:txBody>
          <a:bodyPr/>
          <a:lstStyle/>
          <a:p>
            <a:r>
              <a:rPr lang="en-US" sz="4000" b="1"/>
              <a:t>Qualitative Applications of UV-VIS</a:t>
            </a:r>
          </a:p>
        </p:txBody>
      </p:sp>
      <p:sp>
        <p:nvSpPr>
          <p:cNvPr id="334853" name="Rectangle 5" descr="1407"/>
          <p:cNvSpPr>
            <a:spLocks noGrp="1" noChangeAspect="1" noChangeArrowheads="1"/>
          </p:cNvSpPr>
          <p:nvPr isPhoto="1"/>
        </p:nvSpPr>
        <p:spPr bwMode="auto">
          <a:xfrm>
            <a:off x="1752600" y="1431925"/>
            <a:ext cx="5795963" cy="5426075"/>
          </a:xfrm>
          <a:prstGeom prst="rect">
            <a:avLst/>
          </a:prstGeom>
          <a:blipFill dpi="0" rotWithShape="1">
            <a:blip r:embed="rId2"/>
            <a:srcRect/>
            <a:stretch>
              <a:fillRect b="-18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1371600"/>
          </a:xfrm>
          <a:noFill/>
          <a:ln/>
        </p:spPr>
        <p:txBody>
          <a:bodyPr lIns="92075" tIns="46038" rIns="92075" bIns="46038"/>
          <a:lstStyle/>
          <a:p>
            <a:r>
              <a:rPr lang="en-US" sz="3600" b="1">
                <a:solidFill>
                  <a:srgbClr val="CC3300"/>
                </a:solidFill>
              </a:rPr>
              <a:t>Analysis of Mixtures of Absorbing </a:t>
            </a:r>
            <a:r>
              <a:rPr lang="en-US" sz="3400" b="1">
                <a:solidFill>
                  <a:srgbClr val="CC3300"/>
                </a:solidFill>
              </a:rPr>
              <a:t>Substances</a:t>
            </a:r>
            <a:endParaRPr lang="en-US" sz="3400" b="1">
              <a:solidFill>
                <a:schemeClr val="tx1"/>
              </a:solidFill>
            </a:endParaRPr>
          </a:p>
        </p:txBody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3886200" cy="57150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sz="2800" b="1"/>
              <a:t>Selection of Wavelength</a:t>
            </a:r>
          </a:p>
          <a:p>
            <a:pPr>
              <a:buFontTx/>
              <a:buNone/>
            </a:pPr>
            <a:r>
              <a:rPr lang="en-US" sz="2800" b="1"/>
              <a:t>Fig. 14-9, pg. 377 "Absorption spectrum of a two-component mixture (M+N) with spectra of the individual components.  Vertical </a:t>
            </a:r>
            <a:r>
              <a:rPr lang="en-US" sz="2800" b="1">
                <a:solidFill>
                  <a:srgbClr val="CC3300"/>
                </a:solidFill>
              </a:rPr>
              <a:t>dashed</a:t>
            </a:r>
            <a:r>
              <a:rPr lang="en-US" sz="2800" b="1"/>
              <a:t> lines indicate optimal wavelengths for determiniation of the two components."</a:t>
            </a:r>
            <a:r>
              <a:rPr lang="en-US" b="1"/>
              <a:t>			</a:t>
            </a:r>
          </a:p>
        </p:txBody>
      </p:sp>
      <p:pic>
        <p:nvPicPr>
          <p:cNvPr id="275461" name="Picture 5" descr="14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56088" y="1320800"/>
            <a:ext cx="4887912" cy="553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372600" cy="1143000"/>
          </a:xfrm>
          <a:noFill/>
          <a:ln/>
        </p:spPr>
        <p:txBody>
          <a:bodyPr lIns="92075" tIns="46038" rIns="92075" bIns="46038"/>
          <a:lstStyle/>
          <a:p>
            <a:r>
              <a:rPr lang="en-US" sz="3600" b="1">
                <a:solidFill>
                  <a:srgbClr val="CC3300"/>
                </a:solidFill>
              </a:rPr>
              <a:t>Analysis of Mixtures of Absorbing </a:t>
            </a:r>
            <a:r>
              <a:rPr lang="en-US" sz="3400" b="1">
                <a:solidFill>
                  <a:srgbClr val="CC3300"/>
                </a:solidFill>
              </a:rPr>
              <a:t>Substances</a:t>
            </a:r>
          </a:p>
        </p:txBody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Solution of Binary Mixture</a:t>
            </a:r>
          </a:p>
          <a:p>
            <a:pPr>
              <a:buFontTx/>
              <a:buNone/>
            </a:pPr>
            <a:r>
              <a:rPr lang="en-US" b="1"/>
              <a:t>	Schematic representation of the absorption spectra of solutions containing</a:t>
            </a:r>
          </a:p>
          <a:p>
            <a:pPr>
              <a:buFontTx/>
              <a:buNone/>
            </a:pPr>
            <a:r>
              <a:rPr lang="en-US" b="1"/>
              <a:t>	(1) c</a:t>
            </a:r>
            <a:r>
              <a:rPr lang="en-US" b="1" baseline="-25000"/>
              <a:t>1</a:t>
            </a:r>
            <a:r>
              <a:rPr lang="en-US" b="1"/>
              <a:t> moles per liter of substance 1</a:t>
            </a:r>
          </a:p>
          <a:p>
            <a:pPr>
              <a:buFontTx/>
              <a:buNone/>
            </a:pPr>
            <a:r>
              <a:rPr lang="en-US" b="1"/>
              <a:t>	(2) c</a:t>
            </a:r>
            <a:r>
              <a:rPr lang="en-US" b="1" baseline="-25000"/>
              <a:t>2</a:t>
            </a:r>
            <a:r>
              <a:rPr lang="en-US" b="1"/>
              <a:t> moles per liter of substance 2</a:t>
            </a:r>
          </a:p>
          <a:p>
            <a:pPr>
              <a:buFontTx/>
              <a:buNone/>
            </a:pPr>
            <a:r>
              <a:rPr lang="en-US" b="1"/>
              <a:t>	(3) c</a:t>
            </a:r>
            <a:r>
              <a:rPr lang="en-US" b="1" baseline="-25000"/>
              <a:t>1 </a:t>
            </a:r>
            <a:r>
              <a:rPr lang="en-US" b="1"/>
              <a:t>moles per liter of substance 1 </a:t>
            </a:r>
            <a:r>
              <a:rPr lang="en-US" b="1">
                <a:solidFill>
                  <a:srgbClr val="008000"/>
                </a:solidFill>
              </a:rPr>
              <a:t>and</a:t>
            </a:r>
            <a:r>
              <a:rPr lang="en-US" b="1"/>
              <a:t> </a:t>
            </a:r>
          </a:p>
          <a:p>
            <a:pPr>
              <a:buFontTx/>
              <a:buNone/>
            </a:pPr>
            <a:r>
              <a:rPr lang="en-US" b="1"/>
              <a:t>		c</a:t>
            </a:r>
            <a:r>
              <a:rPr lang="en-US" b="1" baseline="-25000"/>
              <a:t>2</a:t>
            </a:r>
            <a:r>
              <a:rPr lang="en-US" b="1"/>
              <a:t> moles per liter of substance 2."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Solution of Binary Mixture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Wavelength 1</a:t>
            </a:r>
          </a:p>
          <a:p>
            <a:pPr>
              <a:buFontTx/>
              <a:buNone/>
            </a:pPr>
            <a:r>
              <a:rPr lang="en-US" b="1"/>
              <a:t>A</a:t>
            </a:r>
            <a:r>
              <a:rPr lang="en-US" b="1" baseline="-25000"/>
              <a:t>m,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1</a:t>
            </a:r>
            <a:r>
              <a:rPr lang="en-US" b="1"/>
              <a:t> = 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1,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1</a:t>
            </a:r>
            <a:r>
              <a:rPr lang="en-US" b="1"/>
              <a:t>*b*c</a:t>
            </a:r>
            <a:r>
              <a:rPr lang="en-US" b="1" baseline="-25000"/>
              <a:t>1</a:t>
            </a:r>
            <a:r>
              <a:rPr lang="en-US" b="1"/>
              <a:t>  + 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2,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1</a:t>
            </a:r>
            <a:r>
              <a:rPr lang="en-US" b="1"/>
              <a:t>*b*c</a:t>
            </a:r>
            <a:r>
              <a:rPr lang="en-US" b="1" baseline="-25000"/>
              <a:t>2</a:t>
            </a:r>
          </a:p>
          <a:p>
            <a:pPr>
              <a:buFontTx/>
              <a:buNone/>
            </a:pPr>
            <a:r>
              <a:rPr lang="en-US" b="1"/>
              <a:t>A</a:t>
            </a:r>
            <a:r>
              <a:rPr lang="en-US" b="1" baseline="-25000"/>
              <a:t>m,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1</a:t>
            </a:r>
            <a:r>
              <a:rPr lang="en-US" b="1"/>
              <a:t> = (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1,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1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  + 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2,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1</a:t>
            </a:r>
            <a:r>
              <a:rPr lang="en-US" b="1"/>
              <a:t>*c</a:t>
            </a:r>
            <a:r>
              <a:rPr lang="en-US" b="1" baseline="-25000"/>
              <a:t>2</a:t>
            </a:r>
            <a:r>
              <a:rPr lang="en-US" b="1"/>
              <a:t>)*b</a:t>
            </a:r>
          </a:p>
          <a:p>
            <a:pPr>
              <a:buFontTx/>
              <a:buNone/>
            </a:pPr>
            <a:endParaRPr lang="en-US" b="1"/>
          </a:p>
          <a:p>
            <a:pPr>
              <a:buFontTx/>
              <a:buNone/>
            </a:pPr>
            <a:r>
              <a:rPr lang="en-US" b="1"/>
              <a:t>Wavelength 2</a:t>
            </a:r>
          </a:p>
          <a:p>
            <a:pPr>
              <a:buFontTx/>
              <a:buNone/>
            </a:pPr>
            <a:r>
              <a:rPr lang="en-US" b="1"/>
              <a:t>A</a:t>
            </a:r>
            <a:r>
              <a:rPr lang="en-US" b="1" baseline="-25000"/>
              <a:t>m,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2</a:t>
            </a:r>
            <a:r>
              <a:rPr lang="en-US" b="1"/>
              <a:t> = 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1,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2</a:t>
            </a:r>
            <a:r>
              <a:rPr lang="en-US" b="1"/>
              <a:t>*b*c</a:t>
            </a:r>
            <a:r>
              <a:rPr lang="en-US" b="1" baseline="-25000"/>
              <a:t>1</a:t>
            </a:r>
            <a:r>
              <a:rPr lang="en-US" b="1"/>
              <a:t>  + 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2,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2</a:t>
            </a:r>
            <a:r>
              <a:rPr lang="en-US" b="1"/>
              <a:t>*b*c</a:t>
            </a:r>
            <a:r>
              <a:rPr lang="en-US" b="1" baseline="-25000"/>
              <a:t>2</a:t>
            </a:r>
          </a:p>
          <a:p>
            <a:pPr>
              <a:buFontTx/>
              <a:buNone/>
            </a:pPr>
            <a:r>
              <a:rPr lang="en-US" b="1"/>
              <a:t>A</a:t>
            </a:r>
            <a:r>
              <a:rPr lang="en-US" b="1" baseline="-25000"/>
              <a:t>m,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2</a:t>
            </a:r>
            <a:r>
              <a:rPr lang="en-US" b="1"/>
              <a:t> = (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1,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  + 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2,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2</a:t>
            </a:r>
            <a:r>
              <a:rPr lang="en-US" b="1"/>
              <a:t>)*b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Solution of Binary Mixture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let	A</a:t>
            </a:r>
            <a:r>
              <a:rPr lang="en-US" b="1" baseline="-25000"/>
              <a:t>1</a:t>
            </a:r>
            <a:r>
              <a:rPr lang="en-US" b="1"/>
              <a:t> = A</a:t>
            </a:r>
            <a:r>
              <a:rPr lang="en-US" b="1" baseline="-25000"/>
              <a:t>m,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1</a:t>
            </a:r>
            <a:r>
              <a:rPr lang="en-US" b="1"/>
              <a:t>	 	A</a:t>
            </a:r>
            <a:r>
              <a:rPr lang="en-US" b="1" baseline="-25000"/>
              <a:t>2</a:t>
            </a:r>
            <a:r>
              <a:rPr lang="en-US" b="1"/>
              <a:t> = A</a:t>
            </a:r>
            <a:r>
              <a:rPr lang="en-US" b="1" baseline="-25000"/>
              <a:t>m,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2</a:t>
            </a:r>
            <a:r>
              <a:rPr lang="en-US" b="1"/>
              <a:t> </a:t>
            </a:r>
          </a:p>
          <a:p>
            <a:pPr>
              <a:buFontTx/>
              <a:buNone/>
            </a:pPr>
            <a:r>
              <a:rPr lang="en-US" b="1"/>
              <a:t>		D</a:t>
            </a:r>
            <a:r>
              <a:rPr lang="en-US" b="1" baseline="-25000"/>
              <a:t>1</a:t>
            </a:r>
            <a:r>
              <a:rPr lang="en-US" b="1"/>
              <a:t> = 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1,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1</a:t>
            </a:r>
            <a:r>
              <a:rPr lang="en-US" b="1"/>
              <a:t>	 	D</a:t>
            </a:r>
            <a:r>
              <a:rPr lang="en-US" b="1" baseline="-25000"/>
              <a:t>2</a:t>
            </a:r>
            <a:r>
              <a:rPr lang="en-US" b="1"/>
              <a:t> = 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1,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2</a:t>
            </a:r>
          </a:p>
          <a:p>
            <a:pPr>
              <a:buFontTx/>
              <a:buNone/>
            </a:pPr>
            <a:r>
              <a:rPr lang="en-US" b="1"/>
              <a:t>		E</a:t>
            </a:r>
            <a:r>
              <a:rPr lang="en-US" b="1" baseline="-25000"/>
              <a:t>1</a:t>
            </a:r>
            <a:r>
              <a:rPr lang="en-US" b="1"/>
              <a:t> = 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2,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1</a:t>
            </a:r>
            <a:r>
              <a:rPr lang="en-US" b="1"/>
              <a:t>		E</a:t>
            </a:r>
            <a:r>
              <a:rPr lang="en-US" b="1" baseline="-25000"/>
              <a:t>2</a:t>
            </a:r>
            <a:r>
              <a:rPr lang="en-US" b="1"/>
              <a:t> = </a:t>
            </a:r>
            <a:r>
              <a:rPr lang="en-US" b="1">
                <a:sym typeface="Symbol" pitchFamily="23" charset="2"/>
              </a:rPr>
              <a:t></a:t>
            </a:r>
            <a:r>
              <a:rPr lang="en-US" b="1" baseline="-25000"/>
              <a:t>2,</a:t>
            </a:r>
            <a:r>
              <a:rPr lang="en-US" baseline="-25000">
                <a:latin typeface="Symbol" pitchFamily="23" charset="2"/>
              </a:rPr>
              <a:t>l</a:t>
            </a:r>
            <a:r>
              <a:rPr lang="en-US" b="1" baseline="-25000"/>
              <a:t>2</a:t>
            </a:r>
            <a:endParaRPr lang="en-US" b="1"/>
          </a:p>
          <a:p>
            <a:pPr>
              <a:buFontTx/>
              <a:buNone/>
            </a:pPr>
            <a:endParaRPr lang="en-US" b="1"/>
          </a:p>
          <a:p>
            <a:pPr>
              <a:buFontTx/>
              <a:buNone/>
            </a:pPr>
            <a:r>
              <a:rPr lang="en-US" b="1"/>
              <a:t>then	A</a:t>
            </a:r>
            <a:r>
              <a:rPr lang="en-US" b="1" baseline="-25000"/>
              <a:t>1</a:t>
            </a:r>
            <a:r>
              <a:rPr lang="en-US" b="1"/>
              <a:t> = (D</a:t>
            </a:r>
            <a:r>
              <a:rPr lang="en-US" b="1" baseline="-25000"/>
              <a:t>1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  +  E</a:t>
            </a:r>
            <a:r>
              <a:rPr lang="en-US" b="1" baseline="-25000"/>
              <a:t>1</a:t>
            </a:r>
            <a:r>
              <a:rPr lang="en-US" b="1"/>
              <a:t>*c</a:t>
            </a:r>
            <a:r>
              <a:rPr lang="en-US" b="1" baseline="-25000"/>
              <a:t>2</a:t>
            </a:r>
            <a:r>
              <a:rPr lang="en-US" b="1"/>
              <a:t>)*b</a:t>
            </a:r>
          </a:p>
          <a:p>
            <a:pPr>
              <a:buFontTx/>
              <a:buNone/>
            </a:pPr>
            <a:endParaRPr lang="en-US" b="1"/>
          </a:p>
          <a:p>
            <a:pPr>
              <a:buFontTx/>
              <a:buNone/>
            </a:pPr>
            <a:r>
              <a:rPr lang="en-US" b="1"/>
              <a:t>		A</a:t>
            </a:r>
            <a:r>
              <a:rPr lang="en-US" b="1" baseline="-25000"/>
              <a:t>2</a:t>
            </a:r>
            <a:r>
              <a:rPr lang="en-US" b="1"/>
              <a:t> = (D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  +  E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2</a:t>
            </a:r>
            <a:r>
              <a:rPr lang="en-US" b="1"/>
              <a:t>)*b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Solution of Binary Mixture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solve for c</a:t>
            </a:r>
            <a:r>
              <a:rPr lang="en-US" b="1" baseline="-25000"/>
              <a:t>2</a:t>
            </a:r>
          </a:p>
          <a:p>
            <a:pPr>
              <a:buFontTx/>
              <a:buNone/>
            </a:pPr>
            <a:r>
              <a:rPr lang="en-US" b="1"/>
              <a:t>		A</a:t>
            </a:r>
            <a:r>
              <a:rPr lang="en-US" b="1" baseline="-25000"/>
              <a:t>2</a:t>
            </a:r>
            <a:r>
              <a:rPr lang="en-US" b="1"/>
              <a:t>/b = (D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  +  E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2</a:t>
            </a:r>
            <a:r>
              <a:rPr lang="en-US" b="1"/>
              <a:t>)</a:t>
            </a:r>
          </a:p>
          <a:p>
            <a:pPr>
              <a:buFontTx/>
              <a:buNone/>
            </a:pPr>
            <a:endParaRPr lang="en-US" b="1"/>
          </a:p>
          <a:p>
            <a:pPr>
              <a:lnSpc>
                <a:spcPct val="40000"/>
              </a:lnSpc>
              <a:buFontTx/>
              <a:buNone/>
            </a:pPr>
            <a:r>
              <a:rPr lang="en-US" b="1"/>
              <a:t>		A</a:t>
            </a:r>
            <a:r>
              <a:rPr lang="en-US" b="1" baseline="-25000"/>
              <a:t>2</a:t>
            </a:r>
            <a:r>
              <a:rPr lang="en-US" b="1"/>
              <a:t>/b - D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  =  E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2</a:t>
            </a:r>
            <a:r>
              <a:rPr lang="en-US" b="1"/>
              <a:t> </a:t>
            </a:r>
          </a:p>
          <a:p>
            <a:pPr>
              <a:buFontTx/>
              <a:buNone/>
            </a:pPr>
            <a:endParaRPr lang="en-US" b="1"/>
          </a:p>
          <a:p>
            <a:pPr>
              <a:lnSpc>
                <a:spcPct val="60000"/>
              </a:lnSpc>
              <a:buFontTx/>
              <a:buNone/>
            </a:pPr>
            <a:r>
              <a:rPr lang="en-US" b="1"/>
              <a:t>		c</a:t>
            </a:r>
            <a:r>
              <a:rPr lang="en-US" b="1" baseline="-25000"/>
              <a:t>2</a:t>
            </a:r>
            <a:r>
              <a:rPr lang="en-US" b="1"/>
              <a:t>  =  (A</a:t>
            </a:r>
            <a:r>
              <a:rPr lang="en-US" b="1" baseline="-25000"/>
              <a:t>2</a:t>
            </a:r>
            <a:r>
              <a:rPr lang="en-US" b="1"/>
              <a:t>/(b*E</a:t>
            </a:r>
            <a:r>
              <a:rPr lang="en-US" b="1" baseline="-25000"/>
              <a:t>2</a:t>
            </a:r>
            <a:r>
              <a:rPr lang="en-US" b="1"/>
              <a:t>) - (D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)/E</a:t>
            </a:r>
            <a:r>
              <a:rPr lang="en-US" b="1" baseline="-25000"/>
              <a:t>2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Solution of Binary Mixture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then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b="1"/>
              <a:t>A</a:t>
            </a:r>
            <a:r>
              <a:rPr lang="en-US" b="1" baseline="-25000"/>
              <a:t>1</a:t>
            </a:r>
            <a:r>
              <a:rPr lang="en-US" b="1"/>
              <a:t> = (D</a:t>
            </a:r>
            <a:r>
              <a:rPr lang="en-US" b="1" baseline="-25000"/>
              <a:t>1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  +  E</a:t>
            </a:r>
            <a:r>
              <a:rPr lang="en-US" b="1" baseline="-25000"/>
              <a:t>1</a:t>
            </a:r>
            <a:r>
              <a:rPr lang="en-US" b="1"/>
              <a:t>((A</a:t>
            </a:r>
            <a:r>
              <a:rPr lang="en-US" b="1" baseline="-25000"/>
              <a:t>2</a:t>
            </a:r>
            <a:r>
              <a:rPr lang="en-US" b="1"/>
              <a:t>/(b*E</a:t>
            </a:r>
            <a:r>
              <a:rPr lang="en-US" b="1" baseline="-25000"/>
              <a:t>2</a:t>
            </a:r>
            <a:r>
              <a:rPr lang="en-US" b="1"/>
              <a:t>)</a:t>
            </a:r>
            <a:r>
              <a:rPr lang="en-US" sz="4000" b="1"/>
              <a:t>-</a:t>
            </a:r>
            <a:r>
              <a:rPr lang="en-US" b="1"/>
              <a:t>(D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)/E</a:t>
            </a:r>
            <a:r>
              <a:rPr lang="en-US" b="1" baseline="-25000"/>
              <a:t>2</a:t>
            </a:r>
            <a:r>
              <a:rPr lang="en-US" b="1"/>
              <a:t>))*b</a:t>
            </a:r>
          </a:p>
          <a:p>
            <a:pPr>
              <a:buFontTx/>
              <a:buNone/>
            </a:pPr>
            <a:endParaRPr lang="en-US" b="1"/>
          </a:p>
          <a:p>
            <a:pPr>
              <a:lnSpc>
                <a:spcPct val="60000"/>
              </a:lnSpc>
              <a:buFontTx/>
              <a:buNone/>
            </a:pPr>
            <a:r>
              <a:rPr lang="en-US" b="1"/>
              <a:t>A</a:t>
            </a:r>
            <a:r>
              <a:rPr lang="en-US" b="1" baseline="-25000"/>
              <a:t>1</a:t>
            </a:r>
            <a:r>
              <a:rPr lang="en-US" b="1"/>
              <a:t>/b = (D</a:t>
            </a:r>
            <a:r>
              <a:rPr lang="en-US" b="1" baseline="-25000"/>
              <a:t>1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  +  E</a:t>
            </a:r>
            <a:r>
              <a:rPr lang="en-US" b="1" baseline="-25000"/>
              <a:t>1</a:t>
            </a:r>
            <a:r>
              <a:rPr lang="en-US" b="1"/>
              <a:t>((A</a:t>
            </a:r>
            <a:r>
              <a:rPr lang="en-US" b="1" baseline="-25000"/>
              <a:t>2</a:t>
            </a:r>
            <a:r>
              <a:rPr lang="en-US" b="1"/>
              <a:t>/(b*E</a:t>
            </a:r>
            <a:r>
              <a:rPr lang="en-US" b="1" baseline="-25000"/>
              <a:t>2</a:t>
            </a:r>
            <a:r>
              <a:rPr lang="en-US" b="1"/>
              <a:t>)-(D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)/E</a:t>
            </a:r>
            <a:r>
              <a:rPr lang="en-US" b="1" baseline="-25000"/>
              <a:t>2</a:t>
            </a:r>
            <a:r>
              <a:rPr lang="en-US" b="1"/>
              <a:t>))</a:t>
            </a:r>
          </a:p>
          <a:p>
            <a:pPr>
              <a:buFontTx/>
              <a:buNone/>
            </a:pPr>
            <a:endParaRPr lang="en-US" b="1"/>
          </a:p>
          <a:p>
            <a:pPr>
              <a:lnSpc>
                <a:spcPct val="60000"/>
              </a:lnSpc>
              <a:buFontTx/>
              <a:buNone/>
            </a:pPr>
            <a:r>
              <a:rPr lang="en-US" b="1"/>
              <a:t>A</a:t>
            </a:r>
            <a:r>
              <a:rPr lang="en-US" b="1" baseline="-25000"/>
              <a:t>1</a:t>
            </a:r>
            <a:r>
              <a:rPr lang="en-US" b="1"/>
              <a:t>/b = (c</a:t>
            </a:r>
            <a:r>
              <a:rPr lang="en-US" b="1" baseline="-25000"/>
              <a:t>1</a:t>
            </a:r>
            <a:r>
              <a:rPr lang="en-US" b="1"/>
              <a:t>(D</a:t>
            </a:r>
            <a:r>
              <a:rPr lang="en-US" b="1" baseline="-25000"/>
              <a:t>1</a:t>
            </a:r>
            <a:r>
              <a:rPr lang="en-US" b="1"/>
              <a:t> - D</a:t>
            </a:r>
            <a:r>
              <a:rPr lang="en-US" b="1" baseline="-25000"/>
              <a:t>2</a:t>
            </a:r>
            <a:r>
              <a:rPr lang="en-US" b="1"/>
              <a:t>*(E</a:t>
            </a:r>
            <a:r>
              <a:rPr lang="en-US" b="1" baseline="-25000"/>
              <a:t>1</a:t>
            </a:r>
            <a:r>
              <a:rPr lang="en-US" b="1"/>
              <a:t>/E</a:t>
            </a:r>
            <a:r>
              <a:rPr lang="en-US" b="1" baseline="-25000"/>
              <a:t>2</a:t>
            </a:r>
            <a:r>
              <a:rPr lang="en-US" b="1"/>
              <a:t>))+(E</a:t>
            </a:r>
            <a:r>
              <a:rPr lang="en-US" b="1" baseline="-25000"/>
              <a:t>1</a:t>
            </a:r>
            <a:r>
              <a:rPr lang="en-US" b="1"/>
              <a:t>/E</a:t>
            </a:r>
            <a:r>
              <a:rPr lang="en-US" b="1" baseline="-25000"/>
              <a:t>2</a:t>
            </a:r>
            <a:r>
              <a:rPr lang="en-US" b="1"/>
              <a:t>)*(A</a:t>
            </a:r>
            <a:r>
              <a:rPr lang="en-US" b="1" baseline="-25000"/>
              <a:t>2</a:t>
            </a:r>
            <a:r>
              <a:rPr lang="en-US" b="1"/>
              <a:t>/b))</a:t>
            </a:r>
          </a:p>
          <a:p>
            <a:pPr>
              <a:buFontTx/>
              <a:buNone/>
            </a:pPr>
            <a:endParaRPr lang="en-US" b="1"/>
          </a:p>
          <a:p>
            <a:pPr>
              <a:lnSpc>
                <a:spcPct val="60000"/>
              </a:lnSpc>
              <a:buFontTx/>
              <a:buNone/>
            </a:pPr>
            <a:r>
              <a:rPr lang="en-US" b="1"/>
              <a:t>A</a:t>
            </a:r>
            <a:r>
              <a:rPr lang="en-US" b="1" baseline="-25000"/>
              <a:t>1</a:t>
            </a:r>
            <a:r>
              <a:rPr lang="en-US" b="1"/>
              <a:t>/b - (A</a:t>
            </a:r>
            <a:r>
              <a:rPr lang="en-US" b="1" baseline="-25000"/>
              <a:t>2</a:t>
            </a:r>
            <a:r>
              <a:rPr lang="en-US" b="1"/>
              <a:t>/b)*(E</a:t>
            </a:r>
            <a:r>
              <a:rPr lang="en-US" b="1" baseline="-25000"/>
              <a:t>1</a:t>
            </a:r>
            <a:r>
              <a:rPr lang="en-US" b="1"/>
              <a:t>/E</a:t>
            </a:r>
            <a:r>
              <a:rPr lang="en-US" b="1" baseline="-25000"/>
              <a:t>2</a:t>
            </a:r>
            <a:r>
              <a:rPr lang="en-US" b="1"/>
              <a:t>)  =  c</a:t>
            </a:r>
            <a:r>
              <a:rPr lang="en-US" b="1" baseline="-25000"/>
              <a:t>1</a:t>
            </a:r>
            <a:r>
              <a:rPr lang="en-US" b="1"/>
              <a:t>(D</a:t>
            </a:r>
            <a:r>
              <a:rPr lang="en-US" b="1" baseline="-25000"/>
              <a:t>1</a:t>
            </a:r>
            <a:r>
              <a:rPr lang="en-US" b="1"/>
              <a:t>-D</a:t>
            </a:r>
            <a:r>
              <a:rPr lang="en-US" b="1" baseline="-25000"/>
              <a:t>2</a:t>
            </a:r>
            <a:r>
              <a:rPr lang="en-US" b="1"/>
              <a:t>*(E</a:t>
            </a:r>
            <a:r>
              <a:rPr lang="en-US" b="1" baseline="-25000"/>
              <a:t>1</a:t>
            </a:r>
            <a:r>
              <a:rPr lang="en-US" b="1"/>
              <a:t>/E</a:t>
            </a:r>
            <a:r>
              <a:rPr lang="en-US" b="1" baseline="-25000"/>
              <a:t>2</a:t>
            </a:r>
            <a:r>
              <a:rPr lang="en-US" b="1"/>
              <a:t>))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Solution of Binary Mixture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284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thus</a:t>
            </a:r>
          </a:p>
          <a:p>
            <a:pPr>
              <a:buFontTx/>
              <a:buNone/>
            </a:pPr>
            <a:r>
              <a:rPr lang="en-US" b="1"/>
              <a:t>		(A</a:t>
            </a:r>
            <a:r>
              <a:rPr lang="en-US" b="1" baseline="-25000"/>
              <a:t>1</a:t>
            </a:r>
            <a:r>
              <a:rPr lang="en-US" b="1"/>
              <a:t>/b - (A</a:t>
            </a:r>
            <a:r>
              <a:rPr lang="en-US" b="1" baseline="-25000"/>
              <a:t>2</a:t>
            </a:r>
            <a:r>
              <a:rPr lang="en-US" b="1"/>
              <a:t>/b)*(E</a:t>
            </a:r>
            <a:r>
              <a:rPr lang="en-US" b="1" baseline="-25000"/>
              <a:t>1</a:t>
            </a:r>
            <a:r>
              <a:rPr lang="en-US" b="1"/>
              <a:t>/E</a:t>
            </a:r>
            <a:r>
              <a:rPr lang="en-US" b="1" baseline="-25000"/>
              <a:t>2</a:t>
            </a:r>
            <a:r>
              <a:rPr lang="en-US" b="1"/>
              <a:t>))</a:t>
            </a:r>
          </a:p>
          <a:p>
            <a:pPr>
              <a:lnSpc>
                <a:spcPct val="40000"/>
              </a:lnSpc>
              <a:buFontTx/>
              <a:buNone/>
            </a:pPr>
            <a:r>
              <a:rPr lang="en-US" b="1"/>
              <a:t>c</a:t>
            </a:r>
            <a:r>
              <a:rPr lang="en-US" b="1" baseline="-25000"/>
              <a:t>1</a:t>
            </a:r>
            <a:r>
              <a:rPr lang="en-US" b="1"/>
              <a:t> = -------------------------------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b="1"/>
              <a:t>		   (D</a:t>
            </a:r>
            <a:r>
              <a:rPr lang="en-US" b="1" baseline="-25000"/>
              <a:t>1</a:t>
            </a:r>
            <a:r>
              <a:rPr lang="en-US" b="1"/>
              <a:t> - D</a:t>
            </a:r>
            <a:r>
              <a:rPr lang="en-US" b="1" baseline="-25000"/>
              <a:t>2</a:t>
            </a:r>
            <a:r>
              <a:rPr lang="en-US" b="1"/>
              <a:t>*(E</a:t>
            </a:r>
            <a:r>
              <a:rPr lang="en-US" b="1" baseline="-25000"/>
              <a:t>1</a:t>
            </a:r>
            <a:r>
              <a:rPr lang="en-US" b="1"/>
              <a:t>/E</a:t>
            </a:r>
            <a:r>
              <a:rPr lang="en-US" b="1" baseline="-25000"/>
              <a:t>2</a:t>
            </a:r>
            <a:r>
              <a:rPr lang="en-US" b="1"/>
              <a:t>))</a:t>
            </a:r>
          </a:p>
          <a:p>
            <a:pPr>
              <a:lnSpc>
                <a:spcPct val="60000"/>
              </a:lnSpc>
              <a:buFontTx/>
              <a:buNone/>
            </a:pPr>
            <a:endParaRPr lang="en-US" b="1"/>
          </a:p>
          <a:p>
            <a:pPr>
              <a:buFontTx/>
              <a:buNone/>
            </a:pPr>
            <a:r>
              <a:rPr lang="en-US" b="1"/>
              <a:t>and</a:t>
            </a:r>
          </a:p>
          <a:p>
            <a:pPr>
              <a:lnSpc>
                <a:spcPct val="60000"/>
              </a:lnSpc>
              <a:buFontTx/>
              <a:buNone/>
            </a:pPr>
            <a:endParaRPr lang="en-US" b="1"/>
          </a:p>
          <a:p>
            <a:pPr>
              <a:buFontTx/>
              <a:buNone/>
            </a:pPr>
            <a:r>
              <a:rPr lang="en-US" b="1"/>
              <a:t>C</a:t>
            </a:r>
            <a:r>
              <a:rPr lang="en-US" b="1" baseline="-25000"/>
              <a:t>2</a:t>
            </a:r>
            <a:r>
              <a:rPr lang="en-US" b="1"/>
              <a:t> = (A</a:t>
            </a:r>
            <a:r>
              <a:rPr lang="en-US" b="1" baseline="-25000"/>
              <a:t>2</a:t>
            </a:r>
            <a:r>
              <a:rPr lang="en-US" b="1"/>
              <a:t>/(E</a:t>
            </a:r>
            <a:r>
              <a:rPr lang="en-US" b="1" baseline="-25000"/>
              <a:t>2</a:t>
            </a:r>
            <a:r>
              <a:rPr lang="en-US" b="1"/>
              <a:t>*b)  -  (D</a:t>
            </a:r>
            <a:r>
              <a:rPr lang="en-US" b="1" baseline="-25000"/>
              <a:t>2</a:t>
            </a:r>
            <a:r>
              <a:rPr lang="en-US" b="1"/>
              <a:t>*c</a:t>
            </a:r>
            <a:r>
              <a:rPr lang="en-US" b="1" baseline="-25000"/>
              <a:t>1</a:t>
            </a:r>
            <a:r>
              <a:rPr lang="en-US" b="1"/>
              <a:t>)/E</a:t>
            </a:r>
            <a:r>
              <a:rPr lang="en-US" b="1" baseline="-25000"/>
              <a:t>2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Method of Standard Addition</a:t>
            </a:r>
          </a:p>
        </p:txBody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		A</a:t>
            </a:r>
            <a:r>
              <a:rPr lang="en-US" baseline="-25000"/>
              <a:t>l </a:t>
            </a:r>
            <a:r>
              <a:rPr lang="en-US"/>
              <a:t>c</a:t>
            </a:r>
            <a:r>
              <a:rPr lang="en-US" baseline="-25000"/>
              <a:t>s </a:t>
            </a:r>
            <a:r>
              <a:rPr lang="en-US"/>
              <a:t>V</a:t>
            </a:r>
            <a:r>
              <a:rPr lang="en-US" baseline="-25000"/>
              <a:t>s</a:t>
            </a:r>
            <a:endParaRPr lang="en-US"/>
          </a:p>
          <a:p>
            <a:pPr>
              <a:lnSpc>
                <a:spcPct val="40000"/>
              </a:lnSpc>
              <a:buFontTx/>
              <a:buNone/>
            </a:pPr>
            <a:r>
              <a:rPr lang="en-US"/>
              <a:t>c</a:t>
            </a:r>
            <a:r>
              <a:rPr lang="en-US" baseline="-25000"/>
              <a:t>x</a:t>
            </a:r>
            <a:r>
              <a:rPr lang="en-US"/>
              <a:t> = ---------------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/>
              <a:t>		(A</a:t>
            </a:r>
            <a:r>
              <a:rPr lang="en-US" baseline="-25000"/>
              <a:t>2</a:t>
            </a:r>
            <a:r>
              <a:rPr lang="en-US"/>
              <a:t> - A</a:t>
            </a:r>
            <a:r>
              <a:rPr lang="en-US" baseline="-25000"/>
              <a:t>l </a:t>
            </a:r>
            <a:r>
              <a:rPr lang="en-US"/>
              <a:t>)V</a:t>
            </a:r>
            <a:r>
              <a:rPr lang="en-US" baseline="-25000"/>
              <a:t>x</a:t>
            </a:r>
          </a:p>
          <a:p>
            <a:pPr>
              <a:lnSpc>
                <a:spcPct val="60000"/>
              </a:lnSpc>
              <a:buFontTx/>
              <a:buNone/>
            </a:pPr>
            <a:endParaRPr lang="en-US" baseline="-25000"/>
          </a:p>
          <a:p>
            <a:pPr>
              <a:lnSpc>
                <a:spcPct val="60000"/>
              </a:lnSpc>
              <a:buFontTx/>
              <a:buNone/>
            </a:pPr>
            <a:r>
              <a:rPr lang="en-US"/>
              <a:t>Example 14-2 based on this……see if you can 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/>
              <a:t>	catch the error…:o)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/>
          <a:lstStyle/>
          <a:p>
            <a:r>
              <a:rPr lang="en-US" sz="3600" b="1"/>
              <a:t>Derivative and Dual Wavelength Spectrophotometry</a:t>
            </a:r>
          </a:p>
        </p:txBody>
      </p:sp>
      <p:sp>
        <p:nvSpPr>
          <p:cNvPr id="333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9144000" cy="5181600"/>
          </a:xfrm>
        </p:spPr>
        <p:txBody>
          <a:bodyPr/>
          <a:lstStyle/>
          <a:p>
            <a:r>
              <a:rPr lang="en-US" sz="2800"/>
              <a:t>Idea is to reveal spectral details only subtly present in normal A vs. </a:t>
            </a:r>
            <a:r>
              <a:rPr lang="el-GR" sz="2800">
                <a:ea typeface="Times New Roman" pitchFamily="23" charset="0"/>
                <a:cs typeface="Times New Roman" pitchFamily="23" charset="0"/>
              </a:rPr>
              <a:t>λ</a:t>
            </a:r>
            <a:r>
              <a:rPr lang="en-US" sz="2800"/>
              <a:t> scan</a:t>
            </a:r>
          </a:p>
          <a:p>
            <a:r>
              <a:rPr lang="en-US" sz="2800"/>
              <a:t>S/N degrades w/derivatization…but OK in UV-VIS</a:t>
            </a:r>
          </a:p>
          <a:p>
            <a:r>
              <a:rPr lang="en-US" sz="2800"/>
              <a:t>Equipment more costly</a:t>
            </a:r>
          </a:p>
          <a:p>
            <a:pPr>
              <a:buFontTx/>
              <a:buNone/>
            </a:pPr>
            <a:r>
              <a:rPr lang="en-US" sz="2800"/>
              <a:t>		(i) microcomputer controlled </a:t>
            </a:r>
          </a:p>
          <a:p>
            <a:pPr>
              <a:buFontTx/>
              <a:buNone/>
            </a:pPr>
            <a:r>
              <a:rPr lang="en-US" sz="2800">
                <a:solidFill>
                  <a:srgbClr val="008000"/>
                </a:solidFill>
              </a:rPr>
              <a:t>		dT/d</a:t>
            </a:r>
            <a:r>
              <a:rPr lang="el-GR" sz="2800">
                <a:solidFill>
                  <a:srgbClr val="008000"/>
                </a:solidFill>
                <a:ea typeface="Times New Roman" pitchFamily="23" charset="0"/>
                <a:cs typeface="Times New Roman" pitchFamily="23" charset="0"/>
              </a:rPr>
              <a:t>λ</a:t>
            </a:r>
            <a:r>
              <a:rPr lang="en-US" sz="2800">
                <a:solidFill>
                  <a:srgbClr val="008000"/>
                </a:solidFill>
              </a:rPr>
              <a:t> numerically via least-squares polynomial fitting</a:t>
            </a:r>
          </a:p>
          <a:p>
            <a:pPr>
              <a:buFontTx/>
              <a:buNone/>
            </a:pPr>
            <a:r>
              <a:rPr lang="en-US" sz="2800">
                <a:solidFill>
                  <a:srgbClr val="008000"/>
                </a:solidFill>
              </a:rPr>
              <a:t>		</a:t>
            </a:r>
            <a:r>
              <a:rPr lang="en-US" sz="2800"/>
              <a:t>(ii) analog instruments</a:t>
            </a:r>
          </a:p>
          <a:p>
            <a:pPr>
              <a:buFontTx/>
              <a:buNone/>
            </a:pPr>
            <a:r>
              <a:rPr lang="en-US" sz="2800">
                <a:solidFill>
                  <a:srgbClr val="008000"/>
                </a:solidFill>
              </a:rPr>
              <a:t>		 dT/d</a:t>
            </a:r>
            <a:r>
              <a:rPr lang="el-GR" sz="2800">
                <a:solidFill>
                  <a:srgbClr val="008000"/>
                </a:solidFill>
                <a:ea typeface="Times New Roman" pitchFamily="23" charset="0"/>
                <a:cs typeface="Times New Roman" pitchFamily="23" charset="0"/>
              </a:rPr>
              <a:t>λ</a:t>
            </a:r>
            <a:r>
              <a:rPr lang="en-US" sz="2800">
                <a:solidFill>
                  <a:srgbClr val="008000"/>
                </a:solidFill>
              </a:rPr>
              <a:t> via use of differentiating OPAMP</a:t>
            </a:r>
          </a:p>
          <a:p>
            <a:pPr>
              <a:buFontTx/>
              <a:buNone/>
            </a:pPr>
            <a:r>
              <a:rPr lang="en-US" sz="2800">
                <a:solidFill>
                  <a:srgbClr val="008000"/>
                </a:solidFill>
              </a:rPr>
              <a:t>		</a:t>
            </a:r>
            <a:r>
              <a:rPr lang="en-US" sz="2800"/>
              <a:t>(iii) </a:t>
            </a:r>
            <a:r>
              <a:rPr lang="el-GR" sz="2800">
                <a:ea typeface="Times New Roman" pitchFamily="23" charset="0"/>
                <a:cs typeface="Times New Roman" pitchFamily="23" charset="0"/>
              </a:rPr>
              <a:t>λ</a:t>
            </a:r>
            <a:r>
              <a:rPr lang="en-US" sz="2800"/>
              <a:t> modulation via a number of mechanical means</a:t>
            </a:r>
          </a:p>
          <a:p>
            <a:pPr>
              <a:buFontTx/>
              <a:buNone/>
            </a:pPr>
            <a:endParaRPr lang="en-US" sz="280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en-US" b="1"/>
              <a:t>Derivative Spectroscopy</a:t>
            </a:r>
          </a:p>
        </p:txBody>
      </p:sp>
      <p:pic>
        <p:nvPicPr>
          <p:cNvPr id="331780" name="Picture 4" descr="14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295400"/>
            <a:ext cx="2465388" cy="5181600"/>
          </a:xfrm>
          <a:prstGeom prst="rect">
            <a:avLst/>
          </a:prstGeom>
          <a:noFill/>
        </p:spPr>
      </p:pic>
      <p:pic>
        <p:nvPicPr>
          <p:cNvPr id="331781" name="Picture 5" descr="14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295400"/>
            <a:ext cx="4016375" cy="5384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609600"/>
          </a:xfrm>
          <a:noFill/>
          <a:ln/>
        </p:spPr>
        <p:txBody>
          <a:bodyPr lIns="92075" tIns="46038" rIns="92075" bIns="46038"/>
          <a:lstStyle/>
          <a:p>
            <a:r>
              <a:rPr lang="en-US" b="1">
                <a:solidFill>
                  <a:srgbClr val="CC3300"/>
                </a:solidFill>
              </a:rPr>
              <a:t>Photometric Titrations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17526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sz="2800" b="1"/>
              <a:t>	Fig. 14-12, pg. 380 "Typical photometric titration curves.  Molar absorptivities of the analyte, the product, and the titrant are given by</a:t>
            </a:r>
            <a:r>
              <a:rPr lang="en-US" sz="2800" b="1">
                <a:latin typeface="Courier New" pitchFamily="23" charset="0"/>
              </a:rPr>
              <a:t> </a:t>
            </a:r>
            <a:r>
              <a:rPr lang="en-US" sz="2800">
                <a:latin typeface="Symbol" pitchFamily="23" charset="2"/>
              </a:rPr>
              <a:t>e</a:t>
            </a:r>
            <a:r>
              <a:rPr lang="en-US" sz="2800" b="1" baseline="-25000"/>
              <a:t>A</a:t>
            </a:r>
            <a:r>
              <a:rPr lang="en-US" sz="2800" b="1"/>
              <a:t>,</a:t>
            </a:r>
            <a:r>
              <a:rPr lang="en-US" sz="2800" b="1">
                <a:latin typeface="Courier New" pitchFamily="23" charset="0"/>
              </a:rPr>
              <a:t> </a:t>
            </a:r>
            <a:r>
              <a:rPr lang="en-US" sz="2800">
                <a:latin typeface="Symbol" pitchFamily="23" charset="2"/>
              </a:rPr>
              <a:t>e</a:t>
            </a:r>
            <a:r>
              <a:rPr lang="en-US" sz="2800" b="1" baseline="-25000"/>
              <a:t>P</a:t>
            </a:r>
            <a:r>
              <a:rPr lang="en-US" sz="2800" b="1"/>
              <a:t>, </a:t>
            </a:r>
            <a:r>
              <a:rPr lang="en-US" sz="2800">
                <a:latin typeface="Symbol" pitchFamily="23" charset="2"/>
              </a:rPr>
              <a:t>e</a:t>
            </a:r>
            <a:r>
              <a:rPr lang="en-US" sz="2800" b="1" baseline="-25000"/>
              <a:t>T</a:t>
            </a:r>
            <a:r>
              <a:rPr lang="en-US" sz="2800" b="1"/>
              <a:t>, respectively."</a:t>
            </a:r>
            <a:endParaRPr lang="en-US" sz="3600" b="1"/>
          </a:p>
        </p:txBody>
      </p:sp>
      <p:sp>
        <p:nvSpPr>
          <p:cNvPr id="288773" name="Rectangle 5" descr="1412"/>
          <p:cNvSpPr>
            <a:spLocks noGrp="1" noChangeAspect="1" noChangeArrowheads="1"/>
          </p:cNvSpPr>
          <p:nvPr isPhoto="1"/>
        </p:nvSpPr>
        <p:spPr bwMode="auto">
          <a:xfrm>
            <a:off x="0" y="2189163"/>
            <a:ext cx="6477000" cy="4668837"/>
          </a:xfrm>
          <a:prstGeom prst="rect">
            <a:avLst/>
          </a:prstGeom>
          <a:blipFill dpi="0" rotWithShape="1">
            <a:blip r:embed="rId2"/>
            <a:srcRect/>
            <a:stretch>
              <a:fillRect b="-23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8774" name="Text Box 6"/>
          <p:cNvSpPr txBox="1">
            <a:spLocks noChangeArrowheads="1"/>
          </p:cNvSpPr>
          <p:nvPr/>
        </p:nvSpPr>
        <p:spPr bwMode="auto">
          <a:xfrm>
            <a:off x="6781800" y="2667000"/>
            <a:ext cx="23622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marL="495300" indent="-495300">
              <a:spcBef>
                <a:spcPct val="50000"/>
              </a:spcBef>
              <a:buFontTx/>
              <a:buAutoNum type="romanLcParenBoth"/>
            </a:pPr>
            <a:r>
              <a:rPr lang="en-US">
                <a:solidFill>
                  <a:srgbClr val="008000"/>
                </a:solidFill>
              </a:rPr>
              <a:t>Must obey Beer’s Law</a:t>
            </a:r>
          </a:p>
          <a:p>
            <a:pPr marL="495300" indent="-495300">
              <a:spcBef>
                <a:spcPct val="50000"/>
              </a:spcBef>
              <a:buFontTx/>
              <a:buAutoNum type="romanLcParenBoth"/>
            </a:pPr>
            <a:r>
              <a:rPr lang="en-US">
                <a:solidFill>
                  <a:srgbClr val="008000"/>
                </a:solidFill>
              </a:rPr>
              <a:t>Must correct A by (V+v)/V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762000"/>
          </a:xfrm>
          <a:noFill/>
          <a:ln/>
        </p:spPr>
        <p:txBody>
          <a:bodyPr lIns="92075" tIns="46038" rIns="92075" bIns="46038"/>
          <a:lstStyle/>
          <a:p>
            <a:r>
              <a:rPr lang="en-US" b="1"/>
              <a:t>Time-Based Kinetics Studies</a:t>
            </a:r>
          </a:p>
        </p:txBody>
      </p:sp>
      <p:graphicFrame>
        <p:nvGraphicFramePr>
          <p:cNvPr id="286723" name="Object 3"/>
          <p:cNvGraphicFramePr>
            <a:graphicFrameLocks noChangeAspect="1"/>
          </p:cNvGraphicFramePr>
          <p:nvPr/>
        </p:nvGraphicFramePr>
        <p:xfrm>
          <a:off x="2362200" y="2133600"/>
          <a:ext cx="4214813" cy="3556000"/>
        </p:xfrm>
        <a:graphic>
          <a:graphicData uri="http://schemas.openxmlformats.org/presentationml/2006/ole">
            <p:oleObj spid="_x0000_s286723" name="Clip" r:id="rId3" imgW="5066667" imgH="6409524" progId="MS_ClipArt_Gallery.2">
              <p:embed/>
            </p:oleObj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838200"/>
          </a:xfrm>
          <a:noFill/>
          <a:ln/>
        </p:spPr>
        <p:txBody>
          <a:bodyPr lIns="92075" tIns="46038" rIns="92075" bIns="46038"/>
          <a:lstStyle/>
          <a:p>
            <a:r>
              <a:rPr lang="en-US" b="1"/>
              <a:t>Time-Based Kinetics Studies</a:t>
            </a:r>
          </a:p>
        </p:txBody>
      </p:sp>
      <p:graphicFrame>
        <p:nvGraphicFramePr>
          <p:cNvPr id="287747" name="Object 3"/>
          <p:cNvGraphicFramePr>
            <a:graphicFrameLocks noChangeAspect="1"/>
          </p:cNvGraphicFramePr>
          <p:nvPr/>
        </p:nvGraphicFramePr>
        <p:xfrm>
          <a:off x="2514600" y="1219200"/>
          <a:ext cx="4618038" cy="5410200"/>
        </p:xfrm>
        <a:graphic>
          <a:graphicData uri="http://schemas.openxmlformats.org/presentationml/2006/ole">
            <p:oleObj spid="_x0000_s287747" name="Clip" r:id="rId3" imgW="5114286" imgH="5990476" progId="MS_ClipArt_Gallery.2">
              <p:embed/>
            </p:oleObj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685800"/>
          </a:xfrm>
          <a:noFill/>
          <a:ln/>
        </p:spPr>
        <p:txBody>
          <a:bodyPr lIns="92075" tIns="46038" rIns="92075" bIns="46038"/>
          <a:lstStyle/>
          <a:p>
            <a:r>
              <a:rPr lang="en-US" b="1"/>
              <a:t>Photoacoustic Spectroscopy</a:t>
            </a:r>
          </a:p>
        </p:txBody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1143000"/>
            <a:ext cx="3048000" cy="44958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“Block diagram of a single-beam photoacoustic spectrometer with digital data processing.”</a:t>
            </a:r>
          </a:p>
        </p:txBody>
      </p:sp>
      <p:graphicFrame>
        <p:nvGraphicFramePr>
          <p:cNvPr id="290820" name="Object 4"/>
          <p:cNvGraphicFramePr>
            <a:graphicFrameLocks noChangeAspect="1"/>
          </p:cNvGraphicFramePr>
          <p:nvPr/>
        </p:nvGraphicFramePr>
        <p:xfrm>
          <a:off x="3048000" y="1219200"/>
          <a:ext cx="5943600" cy="4465638"/>
        </p:xfrm>
        <a:graphic>
          <a:graphicData uri="http://schemas.openxmlformats.org/presentationml/2006/ole">
            <p:oleObj spid="_x0000_s290820" name="Clip" r:id="rId3" imgW="5666667" imgH="4257143" progId="MS_ClipArt_Gallery.2">
              <p:embed/>
            </p:oleObj>
          </a:graphicData>
        </a:graphic>
      </p:graphicFrame>
      <p:sp>
        <p:nvSpPr>
          <p:cNvPr id="290821" name="Text Box 5"/>
          <p:cNvSpPr txBox="1">
            <a:spLocks noChangeArrowheads="1"/>
          </p:cNvSpPr>
          <p:nvPr/>
        </p:nvSpPr>
        <p:spPr bwMode="auto">
          <a:xfrm>
            <a:off x="304800" y="5487988"/>
            <a:ext cx="8610600" cy="137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008000"/>
                </a:solidFill>
              </a:rPr>
              <a:t>Good for UV-VIS-IR of solids, semisolids, turbid liquids, gases</a:t>
            </a:r>
          </a:p>
          <a:p>
            <a:pPr>
              <a:spcBef>
                <a:spcPct val="50000"/>
              </a:spcBef>
            </a:pPr>
            <a:r>
              <a:rPr lang="en-US" b="1">
                <a:solidFill>
                  <a:srgbClr val="008000"/>
                </a:solidFill>
              </a:rPr>
              <a:t>e.g., minerals, semiconductors, TLC plates, natural products, coatings on surfaces, NO in upper atmosphere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685800"/>
          </a:xfrm>
          <a:noFill/>
          <a:ln/>
        </p:spPr>
        <p:txBody>
          <a:bodyPr lIns="92075" tIns="46038" rIns="92075" bIns="46038"/>
          <a:lstStyle/>
          <a:p>
            <a:r>
              <a:rPr lang="en-US" b="1"/>
              <a:t>Photoacoustic Spectroscopy</a:t>
            </a:r>
          </a:p>
        </p:txBody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362200"/>
            <a:ext cx="4800600" cy="213360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b="1"/>
              <a:t>	“Photoacoustic spectra of smears of blood and blood components.”</a:t>
            </a:r>
          </a:p>
        </p:txBody>
      </p:sp>
      <p:graphicFrame>
        <p:nvGraphicFramePr>
          <p:cNvPr id="292868" name="Object 4"/>
          <p:cNvGraphicFramePr>
            <a:graphicFrameLocks noChangeAspect="1"/>
          </p:cNvGraphicFramePr>
          <p:nvPr/>
        </p:nvGraphicFramePr>
        <p:xfrm>
          <a:off x="5562600" y="1066800"/>
          <a:ext cx="2171700" cy="5181600"/>
        </p:xfrm>
        <a:graphic>
          <a:graphicData uri="http://schemas.openxmlformats.org/presentationml/2006/ole">
            <p:oleObj spid="_x0000_s292868" name="Clip" r:id="rId3" imgW="2542857" imgH="6066667" progId="MS_ClipArt_Gallery.2">
              <p:embed/>
            </p:oleObj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Photoacoustic Spectroscopy</a:t>
            </a:r>
          </a:p>
        </p:txBody>
      </p:sp>
      <p:sp>
        <p:nvSpPr>
          <p:cNvPr id="336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b="1"/>
              <a:t>http://nte-serveur.univ-lyon1.fr/spectroscopie/photoaccoustiques/Web_PAS5.htm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">
      <a:dk1>
        <a:srgbClr val="0033CC"/>
      </a:dk1>
      <a:lt1>
        <a:srgbClr val="FFFFFF"/>
      </a:lt1>
      <a:dk2>
        <a:srgbClr val="CC3300"/>
      </a:dk2>
      <a:lt2>
        <a:srgbClr val="000000"/>
      </a:lt2>
      <a:accent1>
        <a:srgbClr val="0000FF"/>
      </a:accent1>
      <a:accent2>
        <a:srgbClr val="66FF33"/>
      </a:accent2>
      <a:accent3>
        <a:srgbClr val="FFFFFF"/>
      </a:accent3>
      <a:accent4>
        <a:srgbClr val="002AAE"/>
      </a:accent4>
      <a:accent5>
        <a:srgbClr val="AAAAFF"/>
      </a:accent5>
      <a:accent6>
        <a:srgbClr val="5CE72D"/>
      </a:accent6>
      <a:hlink>
        <a:srgbClr val="D60093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pitchFamily="23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pitchFamily="23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1890</TotalTime>
  <Words>1860</Words>
  <Application>Microsoft PowerPoint</Application>
  <PresentationFormat>On-screen Show (4:3)</PresentationFormat>
  <Paragraphs>216</Paragraphs>
  <Slides>46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Times New Roman</vt:lpstr>
      <vt:lpstr>Symbol</vt:lpstr>
      <vt:lpstr>Wingdings</vt:lpstr>
      <vt:lpstr>Courier New</vt:lpstr>
      <vt:lpstr>Arial</vt:lpstr>
      <vt:lpstr>Blank Presentation</vt:lpstr>
      <vt:lpstr>Microsoft Clip Gallery</vt:lpstr>
      <vt:lpstr>Chapter 14</vt:lpstr>
      <vt:lpstr>UV-VIS Studies in General</vt:lpstr>
      <vt:lpstr>UV-VIS Studies: </vt:lpstr>
      <vt:lpstr>Absorption - Relaxation</vt:lpstr>
      <vt:lpstr>Foundations of Absorption Studies</vt:lpstr>
      <vt:lpstr>“Visible” Spectra:  Micro-environmental Effects</vt:lpstr>
      <vt:lpstr>Types of Transitions in UV-VIS</vt:lpstr>
      <vt:lpstr>Types of Transitions</vt:lpstr>
      <vt:lpstr>Types of Transitions</vt:lpstr>
      <vt:lpstr>Absorbing Species Containing p, s, and n Electrons</vt:lpstr>
      <vt:lpstr>Types of Transitions</vt:lpstr>
      <vt:lpstr>Types of Transitions</vt:lpstr>
      <vt:lpstr>UV Spectra</vt:lpstr>
      <vt:lpstr>Types of Transitions</vt:lpstr>
      <vt:lpstr>Types of Transitions in UV-VIS</vt:lpstr>
      <vt:lpstr>Absorption by Elements of the  First and Second Transition Series</vt:lpstr>
      <vt:lpstr>Absorption by Elements of the First and Second Transition Series</vt:lpstr>
      <vt:lpstr>Absorption by Elements of the First and Second Transition Series</vt:lpstr>
      <vt:lpstr>Absorption by Elements of the First and Second Transition Series</vt:lpstr>
      <vt:lpstr>Absorption by Elements of the First and Second Transition Series</vt:lpstr>
      <vt:lpstr>Slide 21</vt:lpstr>
      <vt:lpstr>Absorption by Lanthanides/Actinides</vt:lpstr>
      <vt:lpstr>Absorption by d &amp; f electrons</vt:lpstr>
      <vt:lpstr>Types of Transitions in UV-VIS</vt:lpstr>
      <vt:lpstr>Charge-Transfer Absorption</vt:lpstr>
      <vt:lpstr>Charge-Transfer Absorption</vt:lpstr>
      <vt:lpstr>Qualitative Applications of UV-VIS</vt:lpstr>
      <vt:lpstr>Qualitative Applications of UV-VIS</vt:lpstr>
      <vt:lpstr>Qualitative Applications of UV-VIS</vt:lpstr>
      <vt:lpstr>Qualitative Applications of UV-VIS</vt:lpstr>
      <vt:lpstr>Analysis of Mixtures of Absorbing Substances</vt:lpstr>
      <vt:lpstr>Analysis of Mixtures of Absorbing Substances</vt:lpstr>
      <vt:lpstr>Solution of Binary Mixture</vt:lpstr>
      <vt:lpstr>Solution of Binary Mixture</vt:lpstr>
      <vt:lpstr>Solution of Binary Mixture</vt:lpstr>
      <vt:lpstr>Solution of Binary Mixture</vt:lpstr>
      <vt:lpstr>Solution of Binary Mixture</vt:lpstr>
      <vt:lpstr>Method of Standard Addition</vt:lpstr>
      <vt:lpstr>Derivative and Dual Wavelength Spectrophotometry</vt:lpstr>
      <vt:lpstr>Derivative Spectroscopy</vt:lpstr>
      <vt:lpstr>Photometric Titrations</vt:lpstr>
      <vt:lpstr>Time-Based Kinetics Studies</vt:lpstr>
      <vt:lpstr>Time-Based Kinetics Studies</vt:lpstr>
      <vt:lpstr>Photoacoustic Spectroscopy</vt:lpstr>
      <vt:lpstr>Photoacoustic Spectroscopy</vt:lpstr>
      <vt:lpstr>Photoacoustic Spectroscopy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ChemStation Customer of</dc:creator>
  <cp:lastModifiedBy>Robert Guinn</cp:lastModifiedBy>
  <cp:revision>50</cp:revision>
  <cp:lastPrinted>2007-10-29T19:04:41Z</cp:lastPrinted>
  <dcterms:created xsi:type="dcterms:W3CDTF">2007-10-29T19:01:13Z</dcterms:created>
  <dcterms:modified xsi:type="dcterms:W3CDTF">2007-10-29T19:13:34Z</dcterms:modified>
</cp:coreProperties>
</file>